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6" r:id="rId15"/>
    <p:sldId id="277" r:id="rId16"/>
    <p:sldId id="282" r:id="rId17"/>
    <p:sldId id="283" r:id="rId18"/>
    <p:sldId id="284" r:id="rId19"/>
    <p:sldId id="319" r:id="rId20"/>
    <p:sldId id="320" r:id="rId21"/>
    <p:sldId id="322" r:id="rId22"/>
    <p:sldId id="323" r:id="rId23"/>
    <p:sldId id="285" r:id="rId24"/>
    <p:sldId id="286" r:id="rId25"/>
    <p:sldId id="287" r:id="rId26"/>
    <p:sldId id="288" r:id="rId27"/>
    <p:sldId id="324"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9">
          <p15:clr>
            <a:srgbClr val="A4A3A4"/>
          </p15:clr>
        </p15:guide>
        <p15:guide id="2" pos="2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B"/>
    <a:srgbClr val="16A2DD"/>
    <a:srgbClr val="008C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59" autoAdjust="0"/>
    <p:restoredTop sz="94630"/>
  </p:normalViewPr>
  <p:slideViewPr>
    <p:cSldViewPr snapToGrid="0" snapToObjects="1" showGuides="1">
      <p:cViewPr varScale="1">
        <p:scale>
          <a:sx n="124" d="100"/>
          <a:sy n="124" d="100"/>
        </p:scale>
        <p:origin x="108" y="576"/>
      </p:cViewPr>
      <p:guideLst>
        <p:guide orient="horz" pos="749"/>
        <p:guide pos="283"/>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4C72F-C67F-4359-8A60-0E8A500C6D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572406-E1B2-4108-907E-7EF29436D7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979A77-748A-46C0-8EF2-35A689FB4527}" type="datetimeFigureOut">
              <a:rPr lang="en-US" smtClean="0"/>
              <a:t>10/9/2019</a:t>
            </a:fld>
            <a:endParaRPr lang="en-US"/>
          </a:p>
        </p:txBody>
      </p:sp>
      <p:sp>
        <p:nvSpPr>
          <p:cNvPr id="4" name="Footer Placeholder 3">
            <a:extLst>
              <a:ext uri="{FF2B5EF4-FFF2-40B4-BE49-F238E27FC236}">
                <a16:creationId xmlns:a16="http://schemas.microsoft.com/office/drawing/2014/main" id="{B191558E-7A53-430A-AE50-D386BBD5C4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35DBB2-65DA-480A-833A-998E43F4E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A2246F-A2CC-490F-86C1-7CDB02CC2D65}" type="slidenum">
              <a:rPr lang="en-US" smtClean="0"/>
              <a:t>‹#›</a:t>
            </a:fld>
            <a:endParaRPr lang="en-US"/>
          </a:p>
        </p:txBody>
      </p:sp>
    </p:spTree>
    <p:extLst>
      <p:ext uri="{BB962C8B-B14F-4D97-AF65-F5344CB8AC3E}">
        <p14:creationId xmlns:p14="http://schemas.microsoft.com/office/powerpoint/2010/main" val="1636054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69DF-C7B5-3443-8381-D6AAA048D915}" type="datetimeFigureOut">
              <a:rPr lang="en-US" smtClean="0"/>
              <a:t>10/9/2019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777FE8-F7D7-504A-85F7-6AA2CA5F552B}" type="slidenum">
              <a:rPr lang="en-US" smtClean="0"/>
              <a:t>‹#›</a:t>
            </a:fld>
            <a:endParaRPr lang="en-US"/>
          </a:p>
        </p:txBody>
      </p:sp>
    </p:spTree>
    <p:extLst>
      <p:ext uri="{BB962C8B-B14F-4D97-AF65-F5344CB8AC3E}">
        <p14:creationId xmlns:p14="http://schemas.microsoft.com/office/powerpoint/2010/main" val="654888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46129-CC1C-4BE9-B5AE-2421EEB2767E}" type="slidenum">
              <a:rPr lang="en-US" smtClean="0"/>
              <a:t>1</a:t>
            </a:fld>
            <a:endParaRPr lang="en-US" dirty="0"/>
          </a:p>
        </p:txBody>
      </p:sp>
    </p:spTree>
    <p:extLst>
      <p:ext uri="{BB962C8B-B14F-4D97-AF65-F5344CB8AC3E}">
        <p14:creationId xmlns:p14="http://schemas.microsoft.com/office/powerpoint/2010/main" val="1874942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Quadrant 1: ARS: through these, the teacher gets to know and care about the participants as individuals. Through activating, articulating, and reflecting what they already know and value, the participants ready themselves to listen to and evaluate the new information the course provides.</a:t>
            </a:r>
          </a:p>
        </p:txBody>
      </p:sp>
      <p:sp>
        <p:nvSpPr>
          <p:cNvPr id="4" name="Slide Number Placeholder 3"/>
          <p:cNvSpPr>
            <a:spLocks noGrp="1"/>
          </p:cNvSpPr>
          <p:nvPr>
            <p:ph type="sldNum" sz="quarter" idx="10"/>
          </p:nvPr>
        </p:nvSpPr>
        <p:spPr/>
        <p:txBody>
          <a:bodyPr/>
          <a:lstStyle/>
          <a:p>
            <a:fld id="{F8446129-CC1C-4BE9-B5AE-2421EEB2767E}" type="slidenum">
              <a:rPr lang="en-US" smtClean="0"/>
              <a:t>11</a:t>
            </a:fld>
            <a:endParaRPr lang="en-US" dirty="0"/>
          </a:p>
        </p:txBody>
      </p:sp>
    </p:spTree>
    <p:extLst>
      <p:ext uri="{BB962C8B-B14F-4D97-AF65-F5344CB8AC3E}">
        <p14:creationId xmlns:p14="http://schemas.microsoft.com/office/powerpoint/2010/main" val="3039895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0D69D-18D8-7E45-8FE4-3BE639D6911D}" type="slidenum">
              <a:rPr lang="en-US" smtClean="0"/>
              <a:t>12</a:t>
            </a:fld>
            <a:endParaRPr lang="en-US"/>
          </a:p>
        </p:txBody>
      </p:sp>
    </p:spTree>
    <p:extLst>
      <p:ext uri="{BB962C8B-B14F-4D97-AF65-F5344CB8AC3E}">
        <p14:creationId xmlns:p14="http://schemas.microsoft.com/office/powerpoint/2010/main" val="1464272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review article from</a:t>
            </a:r>
            <a:r>
              <a:rPr lang="en-US" baseline="0" dirty="0"/>
              <a:t> an educational journal showed that interactive lectures lead to better retention, better knowledge gain and student satisfaction. Not every faculty, however, is excited about this format, and that may have to do with their own upbringing, education and age. </a:t>
            </a:r>
            <a:endParaRPr lang="en-US" dirty="0"/>
          </a:p>
        </p:txBody>
      </p:sp>
      <p:sp>
        <p:nvSpPr>
          <p:cNvPr id="4" name="Slide Number Placeholder 3"/>
          <p:cNvSpPr>
            <a:spLocks noGrp="1"/>
          </p:cNvSpPr>
          <p:nvPr>
            <p:ph type="sldNum" sz="quarter" idx="10"/>
          </p:nvPr>
        </p:nvSpPr>
        <p:spPr/>
        <p:txBody>
          <a:bodyPr/>
          <a:lstStyle/>
          <a:p>
            <a:fld id="{F930D69D-18D8-7E45-8FE4-3BE639D6911D}" type="slidenum">
              <a:rPr lang="en-US" smtClean="0"/>
              <a:t>13</a:t>
            </a:fld>
            <a:endParaRPr lang="en-US"/>
          </a:p>
        </p:txBody>
      </p:sp>
    </p:spTree>
    <p:extLst>
      <p:ext uri="{BB962C8B-B14F-4D97-AF65-F5344CB8AC3E}">
        <p14:creationId xmlns:p14="http://schemas.microsoft.com/office/powerpoint/2010/main" val="2266526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Quadrant 1 may also involve workshops where the instructor demonstrates, and the learners are pure “observers”. While meant to be a hands on session, in this model, the “hands on” is for the instructor not the learners. Not a learner centric approach.  </a:t>
            </a:r>
            <a:endParaRPr lang="en-US" dirty="0"/>
          </a:p>
        </p:txBody>
      </p:sp>
      <p:sp>
        <p:nvSpPr>
          <p:cNvPr id="4" name="Slide Number Placeholder 3"/>
          <p:cNvSpPr>
            <a:spLocks noGrp="1"/>
          </p:cNvSpPr>
          <p:nvPr>
            <p:ph type="sldNum" sz="quarter" idx="10"/>
          </p:nvPr>
        </p:nvSpPr>
        <p:spPr/>
        <p:txBody>
          <a:bodyPr/>
          <a:lstStyle/>
          <a:p>
            <a:fld id="{F8446129-CC1C-4BE9-B5AE-2421EEB2767E}" type="slidenum">
              <a:rPr lang="en-US" smtClean="0"/>
              <a:t>14</a:t>
            </a:fld>
            <a:endParaRPr lang="en-US" dirty="0"/>
          </a:p>
        </p:txBody>
      </p:sp>
    </p:spTree>
    <p:extLst>
      <p:ext uri="{BB962C8B-B14F-4D97-AF65-F5344CB8AC3E}">
        <p14:creationId xmlns:p14="http://schemas.microsoft.com/office/powerpoint/2010/main" val="3007756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Quadrant 2: addresses the new knowledge through interactive lecture, reference to articles, guidelines; of note, most lecture based programs stop here!! </a:t>
            </a:r>
          </a:p>
        </p:txBody>
      </p:sp>
      <p:sp>
        <p:nvSpPr>
          <p:cNvPr id="4" name="Slide Number Placeholder 3"/>
          <p:cNvSpPr>
            <a:spLocks noGrp="1"/>
          </p:cNvSpPr>
          <p:nvPr>
            <p:ph type="sldNum" sz="quarter" idx="10"/>
          </p:nvPr>
        </p:nvSpPr>
        <p:spPr/>
        <p:txBody>
          <a:bodyPr/>
          <a:lstStyle/>
          <a:p>
            <a:fld id="{F8446129-CC1C-4BE9-B5AE-2421EEB2767E}" type="slidenum">
              <a:rPr lang="en-US" smtClean="0"/>
              <a:t>15</a:t>
            </a:fld>
            <a:endParaRPr lang="en-US" dirty="0"/>
          </a:p>
        </p:txBody>
      </p:sp>
    </p:spTree>
    <p:extLst>
      <p:ext uri="{BB962C8B-B14F-4D97-AF65-F5344CB8AC3E}">
        <p14:creationId xmlns:p14="http://schemas.microsoft.com/office/powerpoint/2010/main" val="1912920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0D69D-18D8-7E45-8FE4-3BE639D6911D}" type="slidenum">
              <a:rPr lang="en-US" smtClean="0"/>
              <a:t>16</a:t>
            </a:fld>
            <a:endParaRPr lang="en-US"/>
          </a:p>
        </p:txBody>
      </p:sp>
    </p:spTree>
    <p:extLst>
      <p:ext uri="{BB962C8B-B14F-4D97-AF65-F5344CB8AC3E}">
        <p14:creationId xmlns:p14="http://schemas.microsoft.com/office/powerpoint/2010/main" val="2240897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t>
            </a:r>
            <a:r>
              <a:rPr lang="en-US" dirty="0"/>
              <a:t>had the chance to ask this specific question</a:t>
            </a:r>
            <a:r>
              <a:rPr lang="en-US" baseline="0" dirty="0"/>
              <a:t> at </a:t>
            </a:r>
            <a:r>
              <a:rPr lang="en-US" dirty="0"/>
              <a:t>a</a:t>
            </a:r>
            <a:r>
              <a:rPr lang="en-US" baseline="0" dirty="0"/>
              <a:t> course on bronchoscopy that we had at CHEST HQ in Chicago.  90% of participants preferred to experiment with the new information </a:t>
            </a:r>
            <a:endParaRPr lang="en-US" dirty="0"/>
          </a:p>
        </p:txBody>
      </p:sp>
      <p:sp>
        <p:nvSpPr>
          <p:cNvPr id="4" name="Slide Number Placeholder 3"/>
          <p:cNvSpPr>
            <a:spLocks noGrp="1"/>
          </p:cNvSpPr>
          <p:nvPr>
            <p:ph type="sldNum" sz="quarter" idx="10"/>
          </p:nvPr>
        </p:nvSpPr>
        <p:spPr/>
        <p:txBody>
          <a:bodyPr/>
          <a:lstStyle/>
          <a:p>
            <a:fld id="{F930D69D-18D8-7E45-8FE4-3BE639D6911D}" type="slidenum">
              <a:rPr lang="en-US" smtClean="0"/>
              <a:t>17</a:t>
            </a:fld>
            <a:endParaRPr lang="en-US"/>
          </a:p>
        </p:txBody>
      </p:sp>
    </p:spTree>
    <p:extLst>
      <p:ext uri="{BB962C8B-B14F-4D97-AF65-F5344CB8AC3E}">
        <p14:creationId xmlns:p14="http://schemas.microsoft.com/office/powerpoint/2010/main" val="3486320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Quadrant 3 and 4: application of knowledge; a shift from thinking to doing, moving from theory to practice. The idea is to create opportunities for physicians to experiment with their new knowledge in a safe environment, to put new ideas and skills to the test through PBL, game based exercises and simulation </a:t>
            </a:r>
            <a:endParaRPr lang="en-US" dirty="0"/>
          </a:p>
        </p:txBody>
      </p:sp>
      <p:sp>
        <p:nvSpPr>
          <p:cNvPr id="4" name="Slide Number Placeholder 3"/>
          <p:cNvSpPr>
            <a:spLocks noGrp="1"/>
          </p:cNvSpPr>
          <p:nvPr>
            <p:ph type="sldNum" sz="quarter" idx="10"/>
          </p:nvPr>
        </p:nvSpPr>
        <p:spPr/>
        <p:txBody>
          <a:bodyPr/>
          <a:lstStyle/>
          <a:p>
            <a:fld id="{F8446129-CC1C-4BE9-B5AE-2421EEB2767E}" type="slidenum">
              <a:rPr lang="en-US" smtClean="0"/>
              <a:t>18</a:t>
            </a:fld>
            <a:endParaRPr lang="en-US" dirty="0"/>
          </a:p>
        </p:txBody>
      </p:sp>
    </p:spTree>
    <p:extLst>
      <p:ext uri="{BB962C8B-B14F-4D97-AF65-F5344CB8AC3E}">
        <p14:creationId xmlns:p14="http://schemas.microsoft.com/office/powerpoint/2010/main" val="2630158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address the last learning style, the accommodating, simulation is a potential solution. Learners divided Into small groups and rotated through the breakout sessions, led by expert faculty and educators. The breakout sessions were designed to be hands-on and focused on team interactions.</a:t>
            </a:r>
            <a:endParaRPr lang="en-US" dirty="0"/>
          </a:p>
        </p:txBody>
      </p:sp>
      <p:sp>
        <p:nvSpPr>
          <p:cNvPr id="4" name="Slide Number Placeholder 3"/>
          <p:cNvSpPr>
            <a:spLocks noGrp="1"/>
          </p:cNvSpPr>
          <p:nvPr>
            <p:ph type="sldNum" sz="quarter" idx="10"/>
          </p:nvPr>
        </p:nvSpPr>
        <p:spPr/>
        <p:txBody>
          <a:bodyPr/>
          <a:lstStyle/>
          <a:p>
            <a:fld id="{F8446129-CC1C-4BE9-B5AE-2421EEB2767E}" type="slidenum">
              <a:rPr lang="en-US" smtClean="0"/>
              <a:t>19</a:t>
            </a:fld>
            <a:endParaRPr lang="en-US" dirty="0"/>
          </a:p>
        </p:txBody>
      </p:sp>
    </p:spTree>
    <p:extLst>
      <p:ext uri="{BB962C8B-B14F-4D97-AF65-F5344CB8AC3E}">
        <p14:creationId xmlns:p14="http://schemas.microsoft.com/office/powerpoint/2010/main" val="3825649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Simulation can be offered via HF or LF machines.  They differ in their degree of realism and costs. A MA with 17 comparative studies unsurprisingly</a:t>
            </a:r>
          </a:p>
          <a:p>
            <a:r>
              <a:rPr lang="en-US" sz="1200" b="0" i="0" u="none" strike="noStrike" kern="1200" baseline="0" dirty="0">
                <a:solidFill>
                  <a:schemeClr val="tx1"/>
                </a:solidFill>
                <a:latin typeface="+mn-lt"/>
                <a:ea typeface="+mn-ea"/>
                <a:cs typeface="+mn-cs"/>
              </a:rPr>
              <a:t>concluded that in comparison with no intervention, substantial benefits were achieved with simulation in many learning outcomes including skills, behaviors and time to complete a procedure </a:t>
            </a:r>
            <a:endParaRPr lang="en-US" dirty="0"/>
          </a:p>
        </p:txBody>
      </p:sp>
      <p:sp>
        <p:nvSpPr>
          <p:cNvPr id="4" name="Slide Number Placeholder 3"/>
          <p:cNvSpPr>
            <a:spLocks noGrp="1"/>
          </p:cNvSpPr>
          <p:nvPr>
            <p:ph type="sldNum" sz="quarter" idx="10"/>
          </p:nvPr>
        </p:nvSpPr>
        <p:spPr/>
        <p:txBody>
          <a:bodyPr/>
          <a:lstStyle/>
          <a:p>
            <a:fld id="{F930D69D-18D8-7E45-8FE4-3BE639D6911D}" type="slidenum">
              <a:rPr lang="en-US" smtClean="0"/>
              <a:t>20</a:t>
            </a:fld>
            <a:endParaRPr lang="en-US"/>
          </a:p>
        </p:txBody>
      </p:sp>
    </p:spTree>
    <p:extLst>
      <p:ext uri="{BB962C8B-B14F-4D97-AF65-F5344CB8AC3E}">
        <p14:creationId xmlns:p14="http://schemas.microsoft.com/office/powerpoint/2010/main" val="3308378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0D69D-18D8-7E45-8FE4-3BE639D6911D}" type="slidenum">
              <a:rPr lang="en-US" smtClean="0"/>
              <a:t>2</a:t>
            </a:fld>
            <a:endParaRPr lang="en-US"/>
          </a:p>
        </p:txBody>
      </p:sp>
    </p:spTree>
    <p:extLst>
      <p:ext uri="{BB962C8B-B14F-4D97-AF65-F5344CB8AC3E}">
        <p14:creationId xmlns:p14="http://schemas.microsoft.com/office/powerpoint/2010/main" val="636891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30D69D-18D8-7E45-8FE4-3BE639D6911D}" type="slidenum">
              <a:rPr lang="en-US" smtClean="0"/>
              <a:t>21</a:t>
            </a:fld>
            <a:endParaRPr lang="en-US"/>
          </a:p>
        </p:txBody>
      </p:sp>
    </p:spTree>
    <p:extLst>
      <p:ext uri="{BB962C8B-B14F-4D97-AF65-F5344CB8AC3E}">
        <p14:creationId xmlns:p14="http://schemas.microsoft.com/office/powerpoint/2010/main" val="515860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hand son session has </a:t>
            </a:r>
            <a:r>
              <a:rPr lang="en-US" dirty="0" err="1"/>
              <a:t>clarly</a:t>
            </a:r>
            <a:r>
              <a:rPr lang="en-US" dirty="0"/>
              <a:t> defined workflow for consistency of teaching.</a:t>
            </a:r>
            <a:r>
              <a:rPr lang="en-US" baseline="0" dirty="0"/>
              <a:t> Each participant is engaged by having an assigned role. </a:t>
            </a:r>
            <a:endParaRPr lang="en-US" dirty="0"/>
          </a:p>
        </p:txBody>
      </p:sp>
      <p:sp>
        <p:nvSpPr>
          <p:cNvPr id="4" name="Slide Number Placeholder 3"/>
          <p:cNvSpPr>
            <a:spLocks noGrp="1"/>
          </p:cNvSpPr>
          <p:nvPr>
            <p:ph type="sldNum" sz="quarter" idx="10"/>
          </p:nvPr>
        </p:nvSpPr>
        <p:spPr/>
        <p:txBody>
          <a:bodyPr/>
          <a:lstStyle/>
          <a:p>
            <a:fld id="{F930D69D-18D8-7E45-8FE4-3BE639D6911D}" type="slidenum">
              <a:rPr lang="en-US" smtClean="0"/>
              <a:t>22</a:t>
            </a:fld>
            <a:endParaRPr lang="en-US"/>
          </a:p>
        </p:txBody>
      </p:sp>
    </p:spTree>
    <p:extLst>
      <p:ext uri="{BB962C8B-B14F-4D97-AF65-F5344CB8AC3E}">
        <p14:creationId xmlns:p14="http://schemas.microsoft.com/office/powerpoint/2010/main" val="1756150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This is an example of an agenda on how we implemented these concepts to Lung Cancer education. GAIN-.‐Europe was a 6‐hour highly interactive live meeting focused on enhancing cross.‐disciplinary collaboration among physicians for effective NSCLC diagnosis, assessment, and treatment. This sequence was chosen because In the ideal learning process, learners start with a concrete experience</a:t>
            </a:r>
            <a:endParaRPr lang="en-US" dirty="0"/>
          </a:p>
          <a:p>
            <a:r>
              <a:rPr lang="en-US" sz="1200" b="0" i="0" u="none" strike="noStrike" kern="1200" baseline="0" dirty="0">
                <a:solidFill>
                  <a:schemeClr val="tx1"/>
                </a:solidFill>
                <a:latin typeface="+mn-lt"/>
                <a:ea typeface="+mn-ea"/>
                <a:cs typeface="+mn-cs"/>
              </a:rPr>
              <a:t>The live education featured a flipped classroom with online pre-work, hands‐on breakout sessions, and an interactive problem‐based learning exercises featuring simulation of a multidisciplinary tumor board. </a:t>
            </a:r>
            <a:endParaRPr lang="en-US" dirty="0"/>
          </a:p>
        </p:txBody>
      </p:sp>
      <p:sp>
        <p:nvSpPr>
          <p:cNvPr id="4" name="Slide Number Placeholder 3"/>
          <p:cNvSpPr>
            <a:spLocks noGrp="1"/>
          </p:cNvSpPr>
          <p:nvPr>
            <p:ph type="sldNum" sz="quarter" idx="10"/>
          </p:nvPr>
        </p:nvSpPr>
        <p:spPr/>
        <p:txBody>
          <a:bodyPr/>
          <a:lstStyle/>
          <a:p>
            <a:fld id="{F8446129-CC1C-4BE9-B5AE-2421EEB2767E}" type="slidenum">
              <a:rPr lang="en-US" smtClean="0"/>
              <a:t>23</a:t>
            </a:fld>
            <a:endParaRPr lang="en-US" dirty="0"/>
          </a:p>
        </p:txBody>
      </p:sp>
    </p:spTree>
    <p:extLst>
      <p:ext uri="{BB962C8B-B14F-4D97-AF65-F5344CB8AC3E}">
        <p14:creationId xmlns:p14="http://schemas.microsoft.com/office/powerpoint/2010/main" val="2136362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and involve themselves fully, openly, and without bias. Then they reflect upon it and observe it from many perspectives. </a:t>
            </a:r>
          </a:p>
          <a:p>
            <a:endParaRPr lang="en-US" dirty="0"/>
          </a:p>
        </p:txBody>
      </p:sp>
      <p:sp>
        <p:nvSpPr>
          <p:cNvPr id="4" name="Slide Number Placeholder 3"/>
          <p:cNvSpPr>
            <a:spLocks noGrp="1"/>
          </p:cNvSpPr>
          <p:nvPr>
            <p:ph type="sldNum" sz="quarter" idx="10"/>
          </p:nvPr>
        </p:nvSpPr>
        <p:spPr/>
        <p:txBody>
          <a:bodyPr/>
          <a:lstStyle/>
          <a:p>
            <a:fld id="{F8446129-CC1C-4BE9-B5AE-2421EEB2767E}" type="slidenum">
              <a:rPr lang="en-US" smtClean="0"/>
              <a:t>24</a:t>
            </a:fld>
            <a:endParaRPr lang="en-US" dirty="0"/>
          </a:p>
        </p:txBody>
      </p:sp>
    </p:spTree>
    <p:extLst>
      <p:ext uri="{BB962C8B-B14F-4D97-AF65-F5344CB8AC3E}">
        <p14:creationId xmlns:p14="http://schemas.microsoft.com/office/powerpoint/2010/main" val="1785095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another example from a course on bronchoscopy for </a:t>
            </a:r>
            <a:r>
              <a:rPr lang="en-US" baseline="0" dirty="0" err="1"/>
              <a:t>intensivists</a:t>
            </a:r>
            <a:r>
              <a:rPr lang="en-US" baseline="0" dirty="0"/>
              <a:t>. While didactic lectures are still present in an interactive format, the program was highly focused on simulation and hands on experience. In addition, any valid training program incorporates objective measures of knowledge and skills acquisition. Formative assessments are an essential component of our educational programs. These are both cognitive and technical skills assessments. They offer an opportunity for 360 degree feedback by reflecting objectively on your abilities and techniques and assist you take informed decisions regarding your strategy to achieve competency. Formative assessments are necessary for a standardized evaluation of participants. </a:t>
            </a:r>
          </a:p>
        </p:txBody>
      </p:sp>
      <p:sp>
        <p:nvSpPr>
          <p:cNvPr id="4" name="Slide Number Placeholder 3"/>
          <p:cNvSpPr>
            <a:spLocks noGrp="1"/>
          </p:cNvSpPr>
          <p:nvPr>
            <p:ph type="sldNum" sz="quarter" idx="10"/>
          </p:nvPr>
        </p:nvSpPr>
        <p:spPr/>
        <p:txBody>
          <a:bodyPr/>
          <a:lstStyle/>
          <a:p>
            <a:fld id="{30C5DA6F-299A-CF46-AA2F-925237656B86}" type="slidenum">
              <a:rPr lang="en-US" smtClean="0"/>
              <a:t>25</a:t>
            </a:fld>
            <a:endParaRPr lang="en-US"/>
          </a:p>
        </p:txBody>
      </p:sp>
    </p:spTree>
    <p:extLst>
      <p:ext uri="{BB962C8B-B14F-4D97-AF65-F5344CB8AC3E}">
        <p14:creationId xmlns:p14="http://schemas.microsoft.com/office/powerpoint/2010/main" val="3226458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I</a:t>
            </a:r>
            <a:r>
              <a:rPr lang="en-US" sz="1200" b="0" kern="1200" baseline="0" dirty="0">
                <a:solidFill>
                  <a:schemeClr val="tx1"/>
                </a:solidFill>
                <a:effectLst/>
                <a:latin typeface="+mn-lt"/>
                <a:ea typeface="+mn-ea"/>
                <a:cs typeface="+mn-cs"/>
              </a:rPr>
              <a:t> start with this quote from Benjamin Franklin as this statement is now proven by c</a:t>
            </a:r>
            <a:r>
              <a:rPr lang="en-US" sz="1200" b="1" kern="1200" dirty="0">
                <a:solidFill>
                  <a:schemeClr val="tx1"/>
                </a:solidFill>
                <a:effectLst/>
                <a:latin typeface="+mn-lt"/>
                <a:ea typeface="+mn-ea"/>
                <a:cs typeface="+mn-cs"/>
              </a:rPr>
              <a:t>urrent</a:t>
            </a:r>
            <a:r>
              <a:rPr lang="en-US" sz="1200" b="1" kern="1200" baseline="0" dirty="0">
                <a:solidFill>
                  <a:schemeClr val="tx1"/>
                </a:solidFill>
                <a:effectLst/>
                <a:latin typeface="+mn-lt"/>
                <a:ea typeface="+mn-ea"/>
                <a:cs typeface="+mn-cs"/>
              </a:rPr>
              <a:t> research in neuroscience which demonstrates that </a:t>
            </a:r>
            <a:r>
              <a:rPr lang="en-US" sz="1200" b="1" kern="1200" dirty="0">
                <a:solidFill>
                  <a:schemeClr val="tx1"/>
                </a:solidFill>
                <a:effectLst/>
                <a:latin typeface="+mn-lt"/>
                <a:ea typeface="+mn-ea"/>
                <a:cs typeface="+mn-cs"/>
              </a:rPr>
              <a:t>Experience coupled with attention leads to physical changes in the structure and future functioning of the nervous system”</a:t>
            </a:r>
            <a:r>
              <a:rPr lang="en-US" sz="1200" kern="1200" dirty="0">
                <a:solidFill>
                  <a:schemeClr val="tx1"/>
                </a:solidFill>
                <a:effectLst/>
                <a:latin typeface="+mn-lt"/>
                <a:ea typeface="+mn-ea"/>
                <a:cs typeface="+mn-cs"/>
              </a:rPr>
              <a:t> Mike </a:t>
            </a:r>
            <a:r>
              <a:rPr lang="en-US" sz="1200" kern="1200" dirty="0" err="1">
                <a:solidFill>
                  <a:schemeClr val="tx1"/>
                </a:solidFill>
                <a:effectLst/>
                <a:latin typeface="+mn-lt"/>
                <a:ea typeface="+mn-ea"/>
                <a:cs typeface="+mn-cs"/>
              </a:rPr>
              <a:t>Merzenich</a:t>
            </a:r>
            <a:r>
              <a:rPr lang="en-US" sz="1200" kern="1200" dirty="0">
                <a:solidFill>
                  <a:schemeClr val="tx1"/>
                </a:solidFill>
                <a:effectLst/>
                <a:latin typeface="+mn-lt"/>
                <a:ea typeface="+mn-ea"/>
                <a:cs typeface="+mn-cs"/>
              </a:rPr>
              <a:t> and Rob </a:t>
            </a:r>
            <a:r>
              <a:rPr lang="en-US" sz="1200" kern="1200" dirty="0" err="1">
                <a:solidFill>
                  <a:schemeClr val="tx1"/>
                </a:solidFill>
                <a:effectLst/>
                <a:latin typeface="+mn-lt"/>
                <a:ea typeface="+mn-ea"/>
                <a:cs typeface="+mn-cs"/>
              </a:rPr>
              <a:t>deCharms</a:t>
            </a:r>
            <a:r>
              <a:rPr lang="en-US" sz="1200" kern="1200" dirty="0">
                <a:solidFill>
                  <a:schemeClr val="tx1"/>
                </a:solidFill>
                <a:effectLst/>
                <a:latin typeface="+mn-lt"/>
                <a:ea typeface="+mn-ea"/>
                <a:cs typeface="+mn-cs"/>
              </a:rPr>
              <a:t>, 1998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Learning is</a:t>
            </a:r>
            <a:r>
              <a:rPr lang="en-US" sz="1200" kern="1200" baseline="0" dirty="0">
                <a:solidFill>
                  <a:schemeClr val="tx1"/>
                </a:solidFill>
                <a:effectLst/>
                <a:latin typeface="+mn-lt"/>
                <a:ea typeface="+mn-ea"/>
                <a:cs typeface="+mn-cs"/>
              </a:rPr>
              <a:t> stronger when it matters. When the abstract is made concrete and personal. Active engagement leads to durable learning.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0D69D-18D8-7E45-8FE4-3BE639D6911D}" type="slidenum">
              <a:rPr lang="en-US" smtClean="0"/>
              <a:t>3</a:t>
            </a:fld>
            <a:endParaRPr lang="en-US"/>
          </a:p>
        </p:txBody>
      </p:sp>
    </p:spTree>
    <p:extLst>
      <p:ext uri="{BB962C8B-B14F-4D97-AF65-F5344CB8AC3E}">
        <p14:creationId xmlns:p14="http://schemas.microsoft.com/office/powerpoint/2010/main" val="200165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Lecture based CME programs have proven inadequate for changing physicians' behaviors</a:t>
            </a:r>
            <a:r>
              <a:rPr lang="en-US" baseline="0" dirty="0"/>
              <a:t> also probably because retention rate and knowledge gain are poor after such programs.</a:t>
            </a:r>
            <a:r>
              <a:rPr lang="en-US" dirty="0"/>
              <a:t> The application of different learning styles in sequence in an educational encounter is the most desirable approach</a:t>
            </a:r>
            <a:r>
              <a:rPr lang="en-US" baseline="0" dirty="0"/>
              <a:t> </a:t>
            </a:r>
            <a:r>
              <a:rPr lang="en-US" dirty="0"/>
              <a:t>and that this approach to learning could extend far beyond individual learners to influence</a:t>
            </a:r>
            <a:r>
              <a:rPr lang="en-US" baseline="0" dirty="0"/>
              <a:t> </a:t>
            </a:r>
            <a:r>
              <a:rPr lang="en-US" dirty="0"/>
              <a:t>how every component of medical</a:t>
            </a:r>
            <a:r>
              <a:rPr lang="en-US" baseline="0" dirty="0"/>
              <a:t> </a:t>
            </a:r>
            <a:r>
              <a:rPr lang="en-US" dirty="0"/>
              <a:t>education is designed, from the</a:t>
            </a:r>
            <a:r>
              <a:rPr lang="en-US" baseline="0" dirty="0"/>
              <a:t> </a:t>
            </a:r>
            <a:r>
              <a:rPr lang="en-US" dirty="0"/>
              <a:t>individual lecture or class activity to</a:t>
            </a:r>
            <a:r>
              <a:rPr lang="en-US" baseline="0" dirty="0"/>
              <a:t> </a:t>
            </a:r>
            <a:r>
              <a:rPr lang="en-US" dirty="0"/>
              <a:t>entire courses or programs.</a:t>
            </a:r>
          </a:p>
        </p:txBody>
      </p:sp>
      <p:sp>
        <p:nvSpPr>
          <p:cNvPr id="4" name="Slide Number Placeholder 3"/>
          <p:cNvSpPr>
            <a:spLocks noGrp="1"/>
          </p:cNvSpPr>
          <p:nvPr>
            <p:ph type="sldNum" sz="quarter" idx="10"/>
          </p:nvPr>
        </p:nvSpPr>
        <p:spPr/>
        <p:txBody>
          <a:bodyPr/>
          <a:lstStyle/>
          <a:p>
            <a:fld id="{F8446129-CC1C-4BE9-B5AE-2421EEB2767E}" type="slidenum">
              <a:rPr lang="en-US" smtClean="0"/>
              <a:t>4</a:t>
            </a:fld>
            <a:endParaRPr lang="en-US" dirty="0"/>
          </a:p>
        </p:txBody>
      </p:sp>
    </p:spTree>
    <p:extLst>
      <p:ext uri="{BB962C8B-B14F-4D97-AF65-F5344CB8AC3E}">
        <p14:creationId xmlns:p14="http://schemas.microsoft.com/office/powerpoint/2010/main" val="1366521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a:t>
            </a:r>
            <a:r>
              <a:rPr lang="en-US" baseline="0" dirty="0"/>
              <a:t> days, c</a:t>
            </a:r>
            <a:r>
              <a:rPr lang="en-US" dirty="0"/>
              <a:t>urriculum planners are questioning the</a:t>
            </a:r>
            <a:r>
              <a:rPr lang="en-US" baseline="0" dirty="0"/>
              <a:t> </a:t>
            </a:r>
            <a:r>
              <a:rPr lang="en-US" dirty="0"/>
              <a:t>content of medical education,</a:t>
            </a:r>
            <a:r>
              <a:rPr lang="en-US" baseline="0" dirty="0"/>
              <a:t> </a:t>
            </a:r>
            <a:r>
              <a:rPr lang="en-US" dirty="0"/>
              <a:t>the methods of instruction and the connection</a:t>
            </a:r>
            <a:r>
              <a:rPr lang="en-US" baseline="0" dirty="0"/>
              <a:t> between</a:t>
            </a:r>
            <a:r>
              <a:rPr lang="en-US" dirty="0"/>
              <a:t> content and teaching through an understanding of how learning occurs</a:t>
            </a:r>
          </a:p>
          <a:p>
            <a:endParaRPr lang="en-US" dirty="0"/>
          </a:p>
        </p:txBody>
      </p:sp>
      <p:sp>
        <p:nvSpPr>
          <p:cNvPr id="4" name="Slide Number Placeholder 3"/>
          <p:cNvSpPr>
            <a:spLocks noGrp="1"/>
          </p:cNvSpPr>
          <p:nvPr>
            <p:ph type="sldNum" sz="quarter" idx="10"/>
          </p:nvPr>
        </p:nvSpPr>
        <p:spPr/>
        <p:txBody>
          <a:bodyPr/>
          <a:lstStyle/>
          <a:p>
            <a:fld id="{F8446129-CC1C-4BE9-B5AE-2421EEB2767E}" type="slidenum">
              <a:rPr lang="en-US" smtClean="0"/>
              <a:t>5</a:t>
            </a:fld>
            <a:endParaRPr lang="en-US" dirty="0"/>
          </a:p>
        </p:txBody>
      </p:sp>
    </p:spTree>
    <p:extLst>
      <p:ext uri="{BB962C8B-B14F-4D97-AF65-F5344CB8AC3E}">
        <p14:creationId xmlns:p14="http://schemas.microsoft.com/office/powerpoint/2010/main" val="1350488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t>
            </a:r>
            <a:r>
              <a:rPr lang="en-US" dirty="0"/>
              <a:t>1970, a PhD</a:t>
            </a:r>
            <a:r>
              <a:rPr lang="en-US" baseline="0" dirty="0"/>
              <a:t> student at Harvard  </a:t>
            </a:r>
            <a:r>
              <a:rPr lang="en-US" sz="1200" b="0" i="0" u="none" strike="noStrike" kern="1200" baseline="0" dirty="0">
                <a:solidFill>
                  <a:schemeClr val="tx1"/>
                </a:solidFill>
                <a:latin typeface="+mn-lt"/>
                <a:ea typeface="+mn-ea"/>
                <a:cs typeface="+mn-cs"/>
              </a:rPr>
              <a:t>theorized that differences in the way people learned had to do with the way they perceive and then process an experience. The emphasis on experience as the central role in the learning process differentiated the experiential approach from those of other learning theories.</a:t>
            </a:r>
            <a:endParaRPr lang="en-US" baseline="0" dirty="0"/>
          </a:p>
          <a:p>
            <a:endParaRPr lang="en-US" dirty="0"/>
          </a:p>
        </p:txBody>
      </p:sp>
      <p:sp>
        <p:nvSpPr>
          <p:cNvPr id="4" name="Slide Number Placeholder 3"/>
          <p:cNvSpPr>
            <a:spLocks noGrp="1"/>
          </p:cNvSpPr>
          <p:nvPr>
            <p:ph type="sldNum" sz="quarter" idx="10"/>
          </p:nvPr>
        </p:nvSpPr>
        <p:spPr/>
        <p:txBody>
          <a:bodyPr/>
          <a:lstStyle/>
          <a:p>
            <a:fld id="{F8446129-CC1C-4BE9-B5AE-2421EEB2767E}" type="slidenum">
              <a:rPr lang="en-US" smtClean="0"/>
              <a:t>6</a:t>
            </a:fld>
            <a:endParaRPr lang="en-US" dirty="0"/>
          </a:p>
        </p:txBody>
      </p:sp>
    </p:spTree>
    <p:extLst>
      <p:ext uri="{BB962C8B-B14F-4D97-AF65-F5344CB8AC3E}">
        <p14:creationId xmlns:p14="http://schemas.microsoft.com/office/powerpoint/2010/main" val="905224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
              </a:rPr>
              <a:t>According to Kolb, two dimensions are necessary for learning to occur. The first dimension is described as a grasping, or perceiving, medium, and the second one as a transformation, or processing, medium. </a:t>
            </a:r>
            <a:r>
              <a:rPr lang="en-US" sz="1200" b="0" i="0" u="none" strike="noStrike" kern="1200" baseline="0" dirty="0">
                <a:solidFill>
                  <a:schemeClr val="tx1"/>
                </a:solidFill>
                <a:latin typeface="+mn-lt"/>
                <a:ea typeface="+mn-ea"/>
                <a:cs typeface="+mn-cs"/>
              </a:rPr>
              <a:t>Learning results from the way people perceive and then process that information, making it their knowledge.  In this figure, the vertical axis represents perception and may have an event or interaction (“concrete experience”) on one extreme or an idea or theory (“abstract conceptualization”) on the other. The horizontal axis transforms an experience by reflecting on it (“reflective observation”) to the one extreme or processes it by acting upon it (“active experimentation”) to the other extreme.</a:t>
            </a:r>
          </a:p>
          <a:p>
            <a:pPr algn="l"/>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8446129-CC1C-4BE9-B5AE-2421EEB2767E}" type="slidenum">
              <a:rPr lang="en-US" smtClean="0"/>
              <a:t>7</a:t>
            </a:fld>
            <a:endParaRPr lang="en-US" dirty="0"/>
          </a:p>
        </p:txBody>
      </p:sp>
    </p:spTree>
    <p:extLst>
      <p:ext uri="{BB962C8B-B14F-4D97-AF65-F5344CB8AC3E}">
        <p14:creationId xmlns:p14="http://schemas.microsoft.com/office/powerpoint/2010/main" val="2687391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Surveys</a:t>
            </a:r>
            <a:r>
              <a:rPr lang="en-US" baseline="0" dirty="0"/>
              <a:t> of physicians involved in medical education shows that ~40% preferred the converging style and another 20% the accommodating one. So, ~ 60% of physicians want to experiment with the new acquired information.  </a:t>
            </a:r>
            <a:endParaRPr lang="en-US" dirty="0"/>
          </a:p>
        </p:txBody>
      </p:sp>
      <p:sp>
        <p:nvSpPr>
          <p:cNvPr id="4" name="Slide Number Placeholder 3"/>
          <p:cNvSpPr>
            <a:spLocks noGrp="1"/>
          </p:cNvSpPr>
          <p:nvPr>
            <p:ph type="sldNum" sz="quarter" idx="10"/>
          </p:nvPr>
        </p:nvSpPr>
        <p:spPr/>
        <p:txBody>
          <a:bodyPr/>
          <a:lstStyle/>
          <a:p>
            <a:fld id="{F8446129-CC1C-4BE9-B5AE-2421EEB2767E}" type="slidenum">
              <a:rPr lang="en-US" smtClean="0"/>
              <a:t>9</a:t>
            </a:fld>
            <a:endParaRPr lang="en-US" dirty="0"/>
          </a:p>
        </p:txBody>
      </p:sp>
    </p:spTree>
    <p:extLst>
      <p:ext uri="{BB962C8B-B14F-4D97-AF65-F5344CB8AC3E}">
        <p14:creationId xmlns:p14="http://schemas.microsoft.com/office/powerpoint/2010/main" val="151802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best design for learning, therefore requires all learners to work in each style in a sequence moving from quadrants 1 to 4 moving from a definition of personal meaning and needs to the acquisition of new knowledge, followed by practical application and then synthesis and extension. So let me illustrate how these different learning styles can be implemented in an educational program. </a:t>
            </a:r>
            <a:endParaRPr lang="en-US" dirty="0"/>
          </a:p>
        </p:txBody>
      </p:sp>
      <p:sp>
        <p:nvSpPr>
          <p:cNvPr id="4" name="Slide Number Placeholder 3"/>
          <p:cNvSpPr>
            <a:spLocks noGrp="1"/>
          </p:cNvSpPr>
          <p:nvPr>
            <p:ph type="sldNum" sz="quarter" idx="10"/>
          </p:nvPr>
        </p:nvSpPr>
        <p:spPr/>
        <p:txBody>
          <a:bodyPr/>
          <a:lstStyle/>
          <a:p>
            <a:fld id="{F8446129-CC1C-4BE9-B5AE-2421EEB2767E}" type="slidenum">
              <a:rPr lang="en-US" smtClean="0"/>
              <a:t>10</a:t>
            </a:fld>
            <a:endParaRPr lang="en-US" dirty="0"/>
          </a:p>
        </p:txBody>
      </p:sp>
    </p:spTree>
    <p:extLst>
      <p:ext uri="{BB962C8B-B14F-4D97-AF65-F5344CB8AC3E}">
        <p14:creationId xmlns:p14="http://schemas.microsoft.com/office/powerpoint/2010/main" val="889930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WITH NO IMAG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13305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1500" b="0"/>
            </a:lvl1pPr>
            <a:extLst/>
          </a:lstStyle>
          <a:p>
            <a:r>
              <a:rPr kumimoji="0" lang="en-US"/>
              <a:t>Click to edit Master title style</a:t>
            </a:r>
          </a:p>
        </p:txBody>
      </p:sp>
      <p:sp>
        <p:nvSpPr>
          <p:cNvPr id="3" name="Content Placeholder 2"/>
          <p:cNvSpPr>
            <a:spLocks noGrp="1"/>
          </p:cNvSpPr>
          <p:nvPr>
            <p:ph idx="1"/>
          </p:nvPr>
        </p:nvSpPr>
        <p:spPr>
          <a:xfrm>
            <a:off x="3019378" y="1307350"/>
            <a:ext cx="5920641" cy="341916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297514"/>
            <a:ext cx="2468880" cy="34290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4857749"/>
            <a:ext cx="2133600" cy="205740"/>
          </a:xfrm>
          <a:prstGeom prst="rect">
            <a:avLst/>
          </a:prstGeom>
        </p:spPr>
        <p:txBody>
          <a:bodyPr/>
          <a:lstStyle/>
          <a:p>
            <a:fld id="{AD2C5EDD-ABC6-CC47-82D8-44F256644A85}" type="datetimeFigureOut">
              <a:rPr lang="en-US" smtClean="0"/>
              <a:t>10/9/2019</a:t>
            </a:fld>
            <a:endParaRPr lang="en-US"/>
          </a:p>
        </p:txBody>
      </p:sp>
      <p:sp>
        <p:nvSpPr>
          <p:cNvPr id="6" name="Footer Placeholder 5"/>
          <p:cNvSpPr>
            <a:spLocks noGrp="1"/>
          </p:cNvSpPr>
          <p:nvPr>
            <p:ph type="ftr" sz="quarter" idx="11"/>
          </p:nvPr>
        </p:nvSpPr>
        <p:spPr>
          <a:xfrm>
            <a:off x="2640597" y="4857749"/>
            <a:ext cx="5507719" cy="205740"/>
          </a:xfrm>
          <a:prstGeom prst="rect">
            <a:avLst/>
          </a:prstGeom>
        </p:spPr>
        <p:txBody>
          <a:bodyPr/>
          <a:lstStyle/>
          <a:p>
            <a:endParaRPr lang="en-US"/>
          </a:p>
        </p:txBody>
      </p:sp>
      <p:sp>
        <p:nvSpPr>
          <p:cNvPr id="7" name="Slide Number Placeholder 6"/>
          <p:cNvSpPr>
            <a:spLocks noGrp="1"/>
          </p:cNvSpPr>
          <p:nvPr>
            <p:ph type="sldNum" sz="quarter" idx="12"/>
          </p:nvPr>
        </p:nvSpPr>
        <p:spPr>
          <a:xfrm>
            <a:off x="8204396" y="4857749"/>
            <a:ext cx="733864" cy="205740"/>
          </a:xfrm>
          <a:prstGeom prst="rect">
            <a:avLst/>
          </a:prstGeom>
        </p:spPr>
        <p:txBody>
          <a:bodyPr/>
          <a:lstStyle/>
          <a:p>
            <a:fld id="{9F08A067-C4BD-714C-BBB5-C370222E298F}" type="slidenum">
              <a:rPr lang="en-US" smtClean="0"/>
              <a:t>‹#›</a:t>
            </a:fld>
            <a:endParaRPr lang="en-US"/>
          </a:p>
        </p:txBody>
      </p:sp>
      <p:sp>
        <p:nvSpPr>
          <p:cNvPr id="12" name="Rectangle 11"/>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9" name="Rectangle 8"/>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Tree>
    <p:extLst>
      <p:ext uri="{BB962C8B-B14F-4D97-AF65-F5344CB8AC3E}">
        <p14:creationId xmlns:p14="http://schemas.microsoft.com/office/powerpoint/2010/main" val="243283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xfrm>
            <a:off x="457200" y="4857749"/>
            <a:ext cx="2133600" cy="205740"/>
          </a:xfrm>
          <a:prstGeom prst="rect">
            <a:avLst/>
          </a:prstGeom>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8204396" y="4857749"/>
            <a:ext cx="733864" cy="205740"/>
          </a:xfrm>
          <a:prstGeom prst="rect">
            <a:avLst/>
          </a:prstGeom>
          <a:ln/>
        </p:spPr>
        <p:txBody>
          <a:bodyPr/>
          <a:lstStyle>
            <a:lvl1pPr>
              <a:defRPr/>
            </a:lvl1pPr>
          </a:lstStyle>
          <a:p>
            <a:pPr>
              <a:defRPr/>
            </a:pPr>
            <a:fld id="{25232662-8C8E-4FEC-B0AA-A3DD6EE08F10}" type="slidenum">
              <a:rPr lang="en-US"/>
              <a:pPr>
                <a:defRPr/>
              </a:pPr>
              <a:t>‹#›</a:t>
            </a:fld>
            <a:endParaRPr lang="en-US"/>
          </a:p>
        </p:txBody>
      </p:sp>
      <p:sp>
        <p:nvSpPr>
          <p:cNvPr id="7" name="Rectangle 14"/>
          <p:cNvSpPr>
            <a:spLocks noGrp="1" noChangeArrowheads="1"/>
          </p:cNvSpPr>
          <p:nvPr>
            <p:ph type="ftr" sz="quarter" idx="12"/>
          </p:nvPr>
        </p:nvSpPr>
        <p:spPr>
          <a:xfrm>
            <a:off x="2640597" y="4857749"/>
            <a:ext cx="5507719" cy="20574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1707264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274241"/>
            <a:ext cx="4040188" cy="536516"/>
          </a:xfrm>
        </p:spPr>
        <p:txBody>
          <a:bodyPr lIns="146304" anchor="ctr"/>
          <a:lstStyle>
            <a:lvl1pPr marL="0" indent="0">
              <a:buNone/>
              <a:defRPr sz="1725"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1837134"/>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6" y="1274241"/>
            <a:ext cx="4041775" cy="536516"/>
          </a:xfrm>
        </p:spPr>
        <p:txBody>
          <a:bodyPr lIns="146304" anchor="ctr"/>
          <a:lstStyle>
            <a:lvl1pPr marL="0" indent="0">
              <a:buNone/>
              <a:defRPr sz="1725"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6" y="1837134"/>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4857749"/>
            <a:ext cx="2133600" cy="205740"/>
          </a:xfrm>
          <a:prstGeom prst="rect">
            <a:avLst/>
          </a:prstGeom>
        </p:spPr>
        <p:txBody>
          <a:bodyPr/>
          <a:lstStyle/>
          <a:p>
            <a:fld id="{AD2C5EDD-ABC6-CC47-82D8-44F256644A85}" type="datetimeFigureOut">
              <a:rPr lang="en-US" smtClean="0"/>
              <a:t>10/9/2019</a:t>
            </a:fld>
            <a:endParaRPr lang="en-US"/>
          </a:p>
        </p:txBody>
      </p:sp>
      <p:sp>
        <p:nvSpPr>
          <p:cNvPr id="8" name="Footer Placeholder 7"/>
          <p:cNvSpPr>
            <a:spLocks noGrp="1"/>
          </p:cNvSpPr>
          <p:nvPr>
            <p:ph type="ftr" sz="quarter" idx="11"/>
          </p:nvPr>
        </p:nvSpPr>
        <p:spPr>
          <a:xfrm>
            <a:off x="2640597" y="4857749"/>
            <a:ext cx="5507719" cy="205740"/>
          </a:xfrm>
          <a:prstGeom prst="rect">
            <a:avLst/>
          </a:prstGeom>
        </p:spPr>
        <p:txBody>
          <a:bodyPr/>
          <a:lstStyle/>
          <a:p>
            <a:endParaRPr lang="en-US"/>
          </a:p>
        </p:txBody>
      </p:sp>
      <p:sp>
        <p:nvSpPr>
          <p:cNvPr id="9" name="Slide Number Placeholder 8"/>
          <p:cNvSpPr>
            <a:spLocks noGrp="1"/>
          </p:cNvSpPr>
          <p:nvPr>
            <p:ph type="sldNum" sz="quarter" idx="12"/>
          </p:nvPr>
        </p:nvSpPr>
        <p:spPr>
          <a:xfrm>
            <a:off x="8204396" y="4857749"/>
            <a:ext cx="733864" cy="205740"/>
          </a:xfrm>
          <a:prstGeom prst="rect">
            <a:avLst/>
          </a:prstGeom>
        </p:spPr>
        <p:txBody>
          <a:bodyPr/>
          <a:lstStyle/>
          <a:p>
            <a:fld id="{9F08A067-C4BD-714C-BBB5-C370222E298F}" type="slidenum">
              <a:rPr lang="en-US" smtClean="0"/>
              <a:t>‹#›</a:t>
            </a:fld>
            <a:endParaRPr lang="en-US"/>
          </a:p>
        </p:txBody>
      </p:sp>
    </p:spTree>
    <p:extLst>
      <p:ext uri="{BB962C8B-B14F-4D97-AF65-F5344CB8AC3E}">
        <p14:creationId xmlns:p14="http://schemas.microsoft.com/office/powerpoint/2010/main" val="1034668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800010"/>
            <a:ext cx="8343041" cy="3343490"/>
          </a:xfrm>
        </p:spPr>
        <p:txBody>
          <a:bodyPr>
            <a:normAutofit/>
          </a:bodyPr>
          <a:lstStyle>
            <a:lvl1pPr marL="290513" indent="-290513">
              <a:buFont typeface="Arial"/>
              <a:buChar char="•"/>
              <a:defRPr sz="1800"/>
            </a:lvl1pPr>
            <a:lvl2pPr marL="285750" indent="-285750">
              <a:buFont typeface="Arial"/>
              <a:buChar char="•"/>
              <a:defRPr sz="2000"/>
            </a:lvl2pPr>
            <a:lvl3pPr marL="690563" indent="-230188">
              <a:buFont typeface="Arial"/>
              <a:buChar char="•"/>
              <a:defRPr sz="2000"/>
            </a:lvl3pPr>
            <a:lvl4pPr marL="1139825" indent="-230188">
              <a:buFont typeface="Arial"/>
              <a:buChar char="•"/>
              <a:defRPr sz="2000"/>
            </a:lvl4pPr>
            <a:lvl5pPr marL="911225" indent="-222250">
              <a:buFont typeface="Arial"/>
              <a:buChar char="•"/>
              <a:defRPr sz="1800"/>
            </a:lvl5pPr>
            <a:lvl6pPr>
              <a:defRPr sz="1800"/>
            </a:lvl6pPr>
            <a:lvl7pPr>
              <a:defRPr sz="1800"/>
            </a:lvl7pPr>
            <a:lvl8pPr>
              <a:defRPr sz="1800"/>
            </a:lvl8pPr>
            <a:lvl9pPr>
              <a:defRPr sz="1800"/>
            </a:lvl9pPr>
          </a:lstStyle>
          <a:p>
            <a:pPr lvl="1"/>
            <a:r>
              <a:rPr lang="en-US" dirty="0"/>
              <a:t>First Level</a:t>
            </a:r>
          </a:p>
          <a:p>
            <a:pPr lvl="2"/>
            <a:r>
              <a:rPr lang="en-US" dirty="0"/>
              <a:t>Second level</a:t>
            </a:r>
          </a:p>
          <a:p>
            <a:pPr lvl="3"/>
            <a:r>
              <a:rPr lang="en-US" dirty="0"/>
              <a:t>Third level</a:t>
            </a:r>
          </a:p>
        </p:txBody>
      </p:sp>
      <p:sp>
        <p:nvSpPr>
          <p:cNvPr id="5" name="Title Placeholder 1"/>
          <p:cNvSpPr>
            <a:spLocks noGrp="1"/>
          </p:cNvSpPr>
          <p:nvPr>
            <p:ph type="title"/>
          </p:nvPr>
        </p:nvSpPr>
        <p:spPr>
          <a:xfrm>
            <a:off x="457199" y="1204728"/>
            <a:ext cx="8229600" cy="595282"/>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08347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Bulle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2210770"/>
            <a:ext cx="8343041" cy="2621978"/>
          </a:xfrm>
        </p:spPr>
        <p:txBody>
          <a:bodyPr>
            <a:normAutofit/>
          </a:bodyPr>
          <a:lstStyle>
            <a:lvl1pPr marL="290513" indent="-290513">
              <a:buFont typeface="Arial"/>
              <a:buChar char="•"/>
              <a:defRPr sz="1800"/>
            </a:lvl1pPr>
            <a:lvl2pPr marL="285750" indent="-285750">
              <a:buFont typeface="Arial"/>
              <a:buChar char="•"/>
              <a:defRPr sz="2000"/>
            </a:lvl2pPr>
            <a:lvl3pPr marL="690563" indent="-230188">
              <a:buFont typeface="Arial"/>
              <a:buChar char="•"/>
              <a:defRPr sz="2000"/>
            </a:lvl3pPr>
            <a:lvl4pPr marL="1139825" indent="-230188">
              <a:buFont typeface="Arial"/>
              <a:buChar char="•"/>
              <a:defRPr sz="2000"/>
            </a:lvl4pPr>
            <a:lvl5pPr marL="911225" indent="-222250">
              <a:buFont typeface="Arial"/>
              <a:buChar char="•"/>
              <a:defRPr sz="1800"/>
            </a:lvl5pPr>
            <a:lvl6pPr>
              <a:defRPr sz="1800"/>
            </a:lvl6pPr>
            <a:lvl7pPr>
              <a:defRPr sz="1800"/>
            </a:lvl7pPr>
            <a:lvl8pPr>
              <a:defRPr sz="1800"/>
            </a:lvl8pPr>
            <a:lvl9pPr>
              <a:defRPr sz="1800"/>
            </a:lvl9pPr>
          </a:lstStyle>
          <a:p>
            <a:pPr lvl="1"/>
            <a:r>
              <a:rPr lang="en-US" dirty="0"/>
              <a:t>First Level</a:t>
            </a:r>
          </a:p>
          <a:p>
            <a:pPr lvl="2"/>
            <a:r>
              <a:rPr lang="en-US" dirty="0"/>
              <a:t>Second level</a:t>
            </a:r>
          </a:p>
          <a:p>
            <a:pPr lvl="3"/>
            <a:r>
              <a:rPr lang="en-US" dirty="0"/>
              <a:t>Third level</a:t>
            </a:r>
          </a:p>
        </p:txBody>
      </p:sp>
      <p:sp>
        <p:nvSpPr>
          <p:cNvPr id="5" name="Title Placeholder 1"/>
          <p:cNvSpPr>
            <a:spLocks noGrp="1"/>
          </p:cNvSpPr>
          <p:nvPr>
            <p:ph type="title"/>
          </p:nvPr>
        </p:nvSpPr>
        <p:spPr>
          <a:xfrm>
            <a:off x="457199" y="1204728"/>
            <a:ext cx="8229600" cy="59528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Text Placeholder 3"/>
          <p:cNvSpPr>
            <a:spLocks noGrp="1"/>
          </p:cNvSpPr>
          <p:nvPr>
            <p:ph type="body" sz="quarter" idx="10"/>
          </p:nvPr>
        </p:nvSpPr>
        <p:spPr>
          <a:xfrm>
            <a:off x="457200" y="1800225"/>
            <a:ext cx="8229600" cy="350044"/>
          </a:xfrm>
        </p:spPr>
        <p:txBody>
          <a:bodyPr>
            <a:noAutofit/>
          </a:bodyPr>
          <a:lstStyle>
            <a:lvl1pPr>
              <a:buFontTx/>
              <a:buNone/>
              <a:defRPr sz="2100"/>
            </a:lvl1pPr>
            <a:lvl2pPr>
              <a:buFontTx/>
              <a:buNone/>
              <a:defRPr sz="2100"/>
            </a:lvl2pPr>
            <a:lvl3pPr marL="230188" indent="0">
              <a:buFontTx/>
              <a:buNone/>
              <a:defRPr sz="2100"/>
            </a:lvl3pPr>
            <a:lvl4pPr marL="458787" indent="0">
              <a:buFontTx/>
              <a:buNone/>
              <a:defRPr sz="2100"/>
            </a:lvl4pPr>
            <a:lvl5pPr marL="688975" indent="0">
              <a:buFontTx/>
              <a:buNone/>
              <a:defRPr sz="2100"/>
            </a:lvl5pPr>
          </a:lstStyle>
          <a:p>
            <a:pPr lvl="0"/>
            <a:r>
              <a:rPr lang="en-US"/>
              <a:t>Edit Master text styles</a:t>
            </a:r>
          </a:p>
        </p:txBody>
      </p:sp>
    </p:spTree>
    <p:extLst>
      <p:ext uri="{BB962C8B-B14F-4D97-AF65-F5344CB8AC3E}">
        <p14:creationId xmlns:p14="http://schemas.microsoft.com/office/powerpoint/2010/main" val="108133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592738"/>
            <a:ext cx="4038600" cy="3423762"/>
          </a:xfrm>
        </p:spPr>
        <p:txBody>
          <a:bodyPr>
            <a:normAutofit/>
          </a:bodyPr>
          <a:lstStyle>
            <a:lvl1pPr marL="342900" indent="-342900">
              <a:buFont typeface="Arial"/>
              <a:buChar char="•"/>
              <a:defRPr sz="1800"/>
            </a:lvl1pPr>
            <a:lvl2pPr marL="285750" indent="-285750">
              <a:buFont typeface="Arial"/>
              <a:buChar char="•"/>
              <a:defRPr sz="2000"/>
            </a:lvl2pPr>
            <a:lvl3pPr marL="458788" indent="-228600">
              <a:buFont typeface="Arial"/>
              <a:buChar char="•"/>
              <a:defRPr sz="2000"/>
            </a:lvl3pPr>
            <a:lvl4pPr marL="688975" indent="-230188">
              <a:buFont typeface="Arial"/>
              <a:buChar char="•"/>
              <a:defRPr sz="2000"/>
            </a:lvl4pPr>
            <a:lvl5pPr marL="911225" indent="-222250">
              <a:buFont typeface="Arial"/>
              <a:buChar char="•"/>
              <a:defRPr sz="2000"/>
            </a:lvl5pPr>
            <a:lvl6pPr>
              <a:defRPr sz="1800"/>
            </a:lvl6pPr>
            <a:lvl7pPr>
              <a:defRPr sz="1800"/>
            </a:lvl7pPr>
            <a:lvl8pPr>
              <a:defRPr sz="1800"/>
            </a:lvl8pPr>
            <a:lvl9pPr>
              <a:defRPr sz="1800"/>
            </a:lvl9pPr>
          </a:lstStyle>
          <a:p>
            <a:pPr lvl="1"/>
            <a:r>
              <a:rPr lang="en-US" dirty="0"/>
              <a:t>First level</a:t>
            </a:r>
          </a:p>
          <a:p>
            <a:pPr lvl="2"/>
            <a:r>
              <a:rPr lang="en-US" dirty="0"/>
              <a:t>Second level</a:t>
            </a:r>
          </a:p>
          <a:p>
            <a:pPr lvl="3"/>
            <a:r>
              <a:rPr lang="en-US" dirty="0"/>
              <a:t>Third level</a:t>
            </a:r>
          </a:p>
          <a:p>
            <a:pPr lvl="4"/>
            <a:r>
              <a:rPr lang="en-US" dirty="0"/>
              <a:t>Fifth level</a:t>
            </a:r>
          </a:p>
        </p:txBody>
      </p:sp>
      <p:sp>
        <p:nvSpPr>
          <p:cNvPr id="4" name="Content Placeholder 3"/>
          <p:cNvSpPr>
            <a:spLocks noGrp="1"/>
          </p:cNvSpPr>
          <p:nvPr>
            <p:ph sz="half" idx="2" hasCustomPrompt="1"/>
          </p:nvPr>
        </p:nvSpPr>
        <p:spPr>
          <a:xfrm>
            <a:off x="4708200" y="1592738"/>
            <a:ext cx="4038600" cy="3423762"/>
          </a:xfrm>
        </p:spPr>
        <p:txBody>
          <a:bodyPr>
            <a:normAutofit/>
          </a:bodyPr>
          <a:lstStyle>
            <a:lvl1pPr marL="342900" indent="-342900">
              <a:buFont typeface="Arial"/>
              <a:buChar char="•"/>
              <a:defRPr sz="1800"/>
            </a:lvl1pPr>
            <a:lvl2pPr marL="285750" indent="-285750">
              <a:buFont typeface="Arial"/>
              <a:buChar char="•"/>
              <a:defRPr sz="2000"/>
            </a:lvl2pPr>
            <a:lvl3pPr marL="458788" indent="-228600">
              <a:buFont typeface="Arial"/>
              <a:buChar char="•"/>
              <a:defRPr sz="2000"/>
            </a:lvl3pPr>
            <a:lvl4pPr marL="688975" indent="-230188">
              <a:buFont typeface="Arial"/>
              <a:buChar char="•"/>
              <a:defRPr sz="2000"/>
            </a:lvl4pPr>
            <a:lvl5pPr marL="911225" indent="-222250">
              <a:buFont typeface="Arial"/>
              <a:buChar char="•"/>
              <a:defRPr sz="1800"/>
            </a:lvl5pPr>
            <a:lvl6pPr>
              <a:defRPr sz="1800"/>
            </a:lvl6pPr>
            <a:lvl7pPr>
              <a:defRPr sz="1800"/>
            </a:lvl7pPr>
            <a:lvl8pPr>
              <a:defRPr sz="1800"/>
            </a:lvl8pPr>
            <a:lvl9pPr>
              <a:defRPr sz="1800"/>
            </a:lvl9pPr>
          </a:lstStyle>
          <a:p>
            <a:pPr lvl="1"/>
            <a:r>
              <a:rPr lang="en-US" dirty="0"/>
              <a:t>First level</a:t>
            </a:r>
          </a:p>
          <a:p>
            <a:pPr lvl="2"/>
            <a:r>
              <a:rPr lang="en-US" dirty="0"/>
              <a:t>Second level</a:t>
            </a:r>
          </a:p>
          <a:p>
            <a:pPr lvl="3"/>
            <a:r>
              <a:rPr lang="en-US" dirty="0"/>
              <a:t>Third level</a:t>
            </a:r>
          </a:p>
        </p:txBody>
      </p:sp>
      <p:sp>
        <p:nvSpPr>
          <p:cNvPr id="5" name="Text Placeholder 4"/>
          <p:cNvSpPr>
            <a:spLocks noGrp="1"/>
          </p:cNvSpPr>
          <p:nvPr>
            <p:ph type="body" sz="quarter" idx="10" hasCustomPrompt="1"/>
          </p:nvPr>
        </p:nvSpPr>
        <p:spPr>
          <a:xfrm>
            <a:off x="457200" y="1210867"/>
            <a:ext cx="4038600" cy="307181"/>
          </a:xfrm>
        </p:spPr>
        <p:txBody>
          <a:bodyPr>
            <a:noAutofit/>
          </a:bodyPr>
          <a:lstStyle>
            <a:lvl1pPr>
              <a:defRPr sz="2100"/>
            </a:lvl1pPr>
          </a:lstStyle>
          <a:p>
            <a:pPr lvl="0"/>
            <a:r>
              <a:rPr lang="en-US" dirty="0"/>
              <a:t>Subhead</a:t>
            </a:r>
          </a:p>
        </p:txBody>
      </p:sp>
      <p:sp>
        <p:nvSpPr>
          <p:cNvPr id="7" name="Text Placeholder 6"/>
          <p:cNvSpPr>
            <a:spLocks noGrp="1"/>
          </p:cNvSpPr>
          <p:nvPr>
            <p:ph type="body" sz="quarter" idx="11" hasCustomPrompt="1"/>
          </p:nvPr>
        </p:nvSpPr>
        <p:spPr>
          <a:xfrm>
            <a:off x="4708200" y="1210867"/>
            <a:ext cx="4038600" cy="307181"/>
          </a:xfrm>
        </p:spPr>
        <p:txBody>
          <a:bodyPr>
            <a:noAutofit/>
          </a:bodyPr>
          <a:lstStyle>
            <a:lvl1pPr>
              <a:defRPr sz="2100"/>
            </a:lvl1pPr>
          </a:lstStyle>
          <a:p>
            <a:pPr lvl="0"/>
            <a:r>
              <a:rPr lang="en-US" dirty="0"/>
              <a:t>Subhead</a:t>
            </a:r>
          </a:p>
        </p:txBody>
      </p:sp>
    </p:spTree>
    <p:extLst>
      <p:ext uri="{BB962C8B-B14F-4D97-AF65-F5344CB8AC3E}">
        <p14:creationId xmlns:p14="http://schemas.microsoft.com/office/powerpoint/2010/main" val="70996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0912" y="1229848"/>
            <a:ext cx="8229600" cy="595282"/>
          </a:xfrm>
        </p:spPr>
        <p:txBody>
          <a:bodyPr>
            <a:normAutofit/>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48503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50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6959958" y="214086"/>
            <a:ext cx="1935484" cy="656771"/>
          </a:xfrm>
          <a:prstGeom prst="rect">
            <a:avLst/>
          </a:prstGeom>
        </p:spPr>
      </p:pic>
    </p:spTree>
    <p:extLst>
      <p:ext uri="{BB962C8B-B14F-4D97-AF65-F5344CB8AC3E}">
        <p14:creationId xmlns:p14="http://schemas.microsoft.com/office/powerpoint/2010/main" val="406534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r="531"/>
          <a:stretch/>
        </p:blipFill>
        <p:spPr>
          <a:xfrm>
            <a:off x="0" y="-8505"/>
            <a:ext cx="9144000" cy="1809845"/>
          </a:xfrm>
          <a:prstGeom prst="rect">
            <a:avLst/>
          </a:prstGeom>
        </p:spPr>
      </p:pic>
      <p:sp>
        <p:nvSpPr>
          <p:cNvPr id="4" name="Rectangle 3"/>
          <p:cNvSpPr/>
          <p:nvPr userDrawn="1"/>
        </p:nvSpPr>
        <p:spPr>
          <a:xfrm>
            <a:off x="0" y="130969"/>
            <a:ext cx="9144000" cy="4212528"/>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Tree>
    <p:extLst>
      <p:ext uri="{BB962C8B-B14F-4D97-AF65-F5344CB8AC3E}">
        <p14:creationId xmlns:p14="http://schemas.microsoft.com/office/powerpoint/2010/main" val="269319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86"/>
            <a:ext cx="8229600" cy="939546"/>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4857749"/>
            <a:ext cx="2133600" cy="205740"/>
          </a:xfrm>
          <a:prstGeom prst="rect">
            <a:avLst/>
          </a:prstGeom>
        </p:spPr>
        <p:txBody>
          <a:bodyPr/>
          <a:lstStyle/>
          <a:p>
            <a:fld id="{AD2C5EDD-ABC6-CC47-82D8-44F256644A85}" type="datetimeFigureOut">
              <a:rPr lang="en-US" smtClean="0"/>
              <a:t>10/9/2019</a:t>
            </a:fld>
            <a:endParaRPr lang="en-US"/>
          </a:p>
        </p:txBody>
      </p:sp>
      <p:sp>
        <p:nvSpPr>
          <p:cNvPr id="5" name="Footer Placeholder 4"/>
          <p:cNvSpPr>
            <a:spLocks noGrp="1"/>
          </p:cNvSpPr>
          <p:nvPr>
            <p:ph type="ftr" sz="quarter" idx="11"/>
          </p:nvPr>
        </p:nvSpPr>
        <p:spPr>
          <a:xfrm>
            <a:off x="2640597" y="4857749"/>
            <a:ext cx="5507719" cy="205740"/>
          </a:xfrm>
          <a:prstGeom prst="rect">
            <a:avLst/>
          </a:prstGeom>
        </p:spPr>
        <p:txBody>
          <a:bodyPr/>
          <a:lstStyle/>
          <a:p>
            <a:endParaRPr lang="en-US"/>
          </a:p>
        </p:txBody>
      </p:sp>
      <p:sp>
        <p:nvSpPr>
          <p:cNvPr id="6" name="Slide Number Placeholder 5"/>
          <p:cNvSpPr>
            <a:spLocks noGrp="1"/>
          </p:cNvSpPr>
          <p:nvPr>
            <p:ph type="sldNum" sz="quarter" idx="12"/>
          </p:nvPr>
        </p:nvSpPr>
        <p:spPr>
          <a:xfrm>
            <a:off x="8204396" y="4857749"/>
            <a:ext cx="733864" cy="205740"/>
          </a:xfrm>
          <a:prstGeom prst="rect">
            <a:avLst/>
          </a:prstGeom>
        </p:spPr>
        <p:txBody>
          <a:bodyPr/>
          <a:lstStyle/>
          <a:p>
            <a:fld id="{9F08A067-C4BD-714C-BBB5-C370222E298F}" type="slidenum">
              <a:rPr lang="en-US" smtClean="0"/>
              <a:t>‹#›</a:t>
            </a:fld>
            <a:endParaRPr lang="en-US"/>
          </a:p>
        </p:txBody>
      </p:sp>
    </p:spTree>
    <p:extLst>
      <p:ext uri="{BB962C8B-B14F-4D97-AF65-F5344CB8AC3E}">
        <p14:creationId xmlns:p14="http://schemas.microsoft.com/office/powerpoint/2010/main" val="11990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14"/>
          <a:srcRect r="531"/>
          <a:stretch/>
        </p:blipFill>
        <p:spPr>
          <a:xfrm>
            <a:off x="0" y="1017717"/>
            <a:ext cx="9144000" cy="1809845"/>
          </a:xfrm>
          <a:prstGeom prst="rect">
            <a:avLst/>
          </a:prstGeom>
        </p:spPr>
      </p:pic>
      <p:sp>
        <p:nvSpPr>
          <p:cNvPr id="17" name="Rectangle 16"/>
          <p:cNvSpPr/>
          <p:nvPr userDrawn="1"/>
        </p:nvSpPr>
        <p:spPr>
          <a:xfrm>
            <a:off x="0" y="1122590"/>
            <a:ext cx="9144000" cy="430666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 name="Title Placeholder 1"/>
          <p:cNvSpPr>
            <a:spLocks noGrp="1"/>
          </p:cNvSpPr>
          <p:nvPr>
            <p:ph type="title"/>
          </p:nvPr>
        </p:nvSpPr>
        <p:spPr>
          <a:xfrm>
            <a:off x="540287" y="1213973"/>
            <a:ext cx="8229600" cy="59528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0287" y="1912864"/>
            <a:ext cx="8229600" cy="3278262"/>
          </a:xfrm>
          <a:prstGeom prst="rect">
            <a:avLst/>
          </a:prstGeom>
        </p:spPr>
        <p:txBody>
          <a:bodyPr vert="horz" lIns="91440" tIns="45720" rIns="91440" bIns="45720" rtlCol="0">
            <a:normAutofit/>
          </a:bodyPr>
          <a:lstStyle/>
          <a:p>
            <a:pPr lvl="0"/>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15"/>
          <a:stretch>
            <a:fillRect/>
          </a:stretch>
        </p:blipFill>
        <p:spPr>
          <a:xfrm>
            <a:off x="6959958" y="214086"/>
            <a:ext cx="1935484" cy="656771"/>
          </a:xfrm>
          <a:prstGeom prst="rect">
            <a:avLst/>
          </a:prstGeom>
        </p:spPr>
      </p:pic>
    </p:spTree>
    <p:extLst>
      <p:ext uri="{BB962C8B-B14F-4D97-AF65-F5344CB8AC3E}">
        <p14:creationId xmlns:p14="http://schemas.microsoft.com/office/powerpoint/2010/main" val="4108801647"/>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8" r:id="rId3"/>
    <p:sldLayoutId id="2147483657" r:id="rId4"/>
    <p:sldLayoutId id="2147483654" r:id="rId5"/>
    <p:sldLayoutId id="2147483655" r:id="rId6"/>
    <p:sldLayoutId id="2147483659" r:id="rId7"/>
    <p:sldLayoutId id="2147483660" r:id="rId8"/>
    <p:sldLayoutId id="2147483661" r:id="rId9"/>
    <p:sldLayoutId id="2147483662" r:id="rId10"/>
    <p:sldLayoutId id="2147483663" r:id="rId11"/>
    <p:sldLayoutId id="2147483664" r:id="rId12"/>
  </p:sldLayoutIdLst>
  <p:txStyles>
    <p:titleStyle>
      <a:lvl1pPr algn="l" defTabSz="457200" rtl="0" eaLnBrk="1" latinLnBrk="0" hangingPunct="1">
        <a:spcBef>
          <a:spcPct val="0"/>
        </a:spcBef>
        <a:buNone/>
        <a:defRPr sz="2400" b="1" i="0" kern="1200">
          <a:solidFill>
            <a:schemeClr val="tx1"/>
          </a:solidFill>
          <a:latin typeface="Verdana"/>
          <a:ea typeface="+mj-ea"/>
          <a:cs typeface="Arial"/>
        </a:defRPr>
      </a:lvl1pPr>
    </p:titleStyle>
    <p:bodyStyle>
      <a:lvl1pPr marL="0" indent="0" algn="l" defTabSz="457200" rtl="0" eaLnBrk="1" latinLnBrk="0" hangingPunct="1">
        <a:spcBef>
          <a:spcPct val="20000"/>
        </a:spcBef>
        <a:spcAft>
          <a:spcPts val="600"/>
        </a:spcAft>
        <a:buClr>
          <a:schemeClr val="accent4"/>
        </a:buClr>
        <a:buFontTx/>
        <a:buNone/>
        <a:defRPr sz="2000" b="0" i="0" kern="1200">
          <a:solidFill>
            <a:schemeClr val="tx1"/>
          </a:solidFill>
          <a:latin typeface="Arial"/>
          <a:ea typeface="+mn-ea"/>
          <a:cs typeface="Arial"/>
        </a:defRPr>
      </a:lvl1pPr>
      <a:lvl2pPr marL="0" indent="0" algn="l" defTabSz="457200" rtl="0" eaLnBrk="1" latinLnBrk="0" hangingPunct="1">
        <a:spcBef>
          <a:spcPct val="20000"/>
        </a:spcBef>
        <a:buClr>
          <a:schemeClr val="accent4"/>
        </a:buClr>
        <a:buFont typeface="Arial"/>
        <a:buNone/>
        <a:defRPr sz="1800" b="0" i="0" kern="1200">
          <a:solidFill>
            <a:schemeClr val="tx1"/>
          </a:solidFill>
          <a:latin typeface="Arial"/>
          <a:ea typeface="+mn-ea"/>
          <a:cs typeface="Arial"/>
        </a:defRPr>
      </a:lvl2pPr>
      <a:lvl3pPr marL="458788" indent="-228600" algn="l" defTabSz="457200" rtl="0" eaLnBrk="1" latinLnBrk="0" hangingPunct="1">
        <a:spcBef>
          <a:spcPct val="20000"/>
        </a:spcBef>
        <a:buClr>
          <a:schemeClr val="accent4"/>
        </a:buClr>
        <a:buFont typeface="Arial"/>
        <a:buChar char="•"/>
        <a:defRPr sz="2000" b="0" i="0" kern="1200">
          <a:solidFill>
            <a:schemeClr val="tx1"/>
          </a:solidFill>
          <a:latin typeface="Arial"/>
          <a:ea typeface="+mn-ea"/>
          <a:cs typeface="Arial"/>
        </a:defRPr>
      </a:lvl3pPr>
      <a:lvl4pPr marL="908050" indent="-230188" algn="l" defTabSz="457200" rtl="0" eaLnBrk="1" latinLnBrk="0" hangingPunct="1">
        <a:spcBef>
          <a:spcPct val="20000"/>
        </a:spcBef>
        <a:buClr>
          <a:schemeClr val="accent4"/>
        </a:buClr>
        <a:buFont typeface="Arial"/>
        <a:buChar char="•"/>
        <a:defRPr sz="2000" b="0" i="0" kern="1200">
          <a:solidFill>
            <a:schemeClr val="tx1"/>
          </a:solidFill>
          <a:latin typeface="Arial"/>
          <a:ea typeface="+mn-ea"/>
          <a:cs typeface="Arial"/>
        </a:defRPr>
      </a:lvl4pPr>
      <a:lvl5pPr marL="1490663" indent="-290513" algn="l" defTabSz="457200" rtl="0" eaLnBrk="1" latinLnBrk="0" hangingPunct="1">
        <a:spcBef>
          <a:spcPct val="20000"/>
        </a:spcBef>
        <a:buClr>
          <a:schemeClr val="accent4"/>
        </a:buClr>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notesSlide" Target="../notesSlides/notesSlide11.xml"/><Relationship Id="rId4"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notesSlide" Target="../notesSlides/notesSlide15.xml"/><Relationship Id="rId4"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1962394"/>
            <a:ext cx="5268951" cy="1745539"/>
          </a:xfrm>
        </p:spPr>
        <p:txBody>
          <a:bodyPr>
            <a:normAutofit fontScale="70000" lnSpcReduction="20000"/>
          </a:bodyPr>
          <a:lstStyle/>
          <a:p>
            <a:pPr algn="ctr"/>
            <a:r>
              <a:rPr lang="en-US" sz="3600" b="1" dirty="0">
                <a:solidFill>
                  <a:schemeClr val="tx1"/>
                </a:solidFill>
                <a:latin typeface="Verdana" panose="020B0604030504040204" pitchFamily="34" charset="0"/>
                <a:ea typeface="Verdana" panose="020B0604030504040204" pitchFamily="34" charset="0"/>
                <a:cs typeface="Verdana" panose="020B0604030504040204" pitchFamily="34" charset="0"/>
              </a:rPr>
              <a:t>Introduction to learning theories</a:t>
            </a:r>
          </a:p>
          <a:p>
            <a:pPr algn="ctr"/>
            <a:r>
              <a:rPr lang="en-US" sz="3600" b="1" dirty="0">
                <a:solidFill>
                  <a:schemeClr val="tx1"/>
                </a:solidFill>
                <a:latin typeface="Verdana" panose="020B0604030504040204" pitchFamily="34" charset="0"/>
                <a:ea typeface="Verdana" panose="020B0604030504040204" pitchFamily="34" charset="0"/>
                <a:cs typeface="Verdana" panose="020B0604030504040204" pitchFamily="34" charset="0"/>
              </a:rPr>
              <a:t>SD Murgu</a:t>
            </a:r>
          </a:p>
          <a:p>
            <a:pPr algn="ctr"/>
            <a:r>
              <a:rPr lang="en-US" sz="3600" b="1" dirty="0">
                <a:solidFill>
                  <a:schemeClr val="tx1"/>
                </a:solidFill>
                <a:latin typeface="Verdana" panose="020B0604030504040204" pitchFamily="34" charset="0"/>
                <a:ea typeface="Verdana" panose="020B0604030504040204" pitchFamily="34" charset="0"/>
                <a:cs typeface="Verdana" panose="020B0604030504040204" pitchFamily="34" charset="0"/>
              </a:rPr>
              <a:t>University of Chicago</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2198594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107" y="88363"/>
            <a:ext cx="6172200" cy="939546"/>
          </a:xfrm>
        </p:spPr>
        <p:txBody>
          <a:bodyPr>
            <a:normAutofit/>
          </a:bodyPr>
          <a:lstStyle/>
          <a:p>
            <a:r>
              <a:rPr lang="en-US" sz="2000" dirty="0"/>
              <a:t>Curriculum Design based on Kolb’s learning styles-address all styles</a:t>
            </a:r>
          </a:p>
        </p:txBody>
      </p:sp>
      <p:pic>
        <p:nvPicPr>
          <p:cNvPr id="5" name="Picture 4" descr="Screen Shot 2015-05-14 at 4.52.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4358" y="1640160"/>
            <a:ext cx="4995285" cy="3114127"/>
          </a:xfrm>
          <a:prstGeom prst="rect">
            <a:avLst/>
          </a:prstGeom>
        </p:spPr>
      </p:pic>
    </p:spTree>
    <p:extLst>
      <p:ext uri="{BB962C8B-B14F-4D97-AF65-F5344CB8AC3E}">
        <p14:creationId xmlns:p14="http://schemas.microsoft.com/office/powerpoint/2010/main" val="355294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284" y="370167"/>
            <a:ext cx="4459404" cy="475247"/>
          </a:xfrm>
        </p:spPr>
        <p:txBody>
          <a:bodyPr>
            <a:noAutofit/>
          </a:bodyPr>
          <a:lstStyle/>
          <a:p>
            <a:r>
              <a:rPr lang="en-US" sz="1800" b="1" dirty="0">
                <a:solidFill>
                  <a:srgbClr val="008CC5"/>
                </a:solidFill>
              </a:rPr>
              <a:t>Curriculum Design based on Kolb’s learning styles</a:t>
            </a:r>
          </a:p>
        </p:txBody>
      </p:sp>
      <p:sp>
        <p:nvSpPr>
          <p:cNvPr id="3" name="Content Placeholder 2"/>
          <p:cNvSpPr>
            <a:spLocks noGrp="1"/>
          </p:cNvSpPr>
          <p:nvPr>
            <p:ph idx="1"/>
          </p:nvPr>
        </p:nvSpPr>
        <p:spPr>
          <a:xfrm>
            <a:off x="4451746" y="1307350"/>
            <a:ext cx="3396268" cy="3419164"/>
          </a:xfrm>
        </p:spPr>
        <p:txBody>
          <a:bodyPr>
            <a:normAutofit/>
          </a:bodyPr>
          <a:lstStyle/>
          <a:p>
            <a:r>
              <a:rPr lang="en-US" dirty="0"/>
              <a:t>Case based lectures</a:t>
            </a:r>
          </a:p>
          <a:p>
            <a:r>
              <a:rPr lang="en-US" dirty="0"/>
              <a:t>Reflection may be </a:t>
            </a:r>
            <a:r>
              <a:rPr lang="en-US" u="sng" dirty="0"/>
              <a:t>augmented by interactive lectures and use of audience response systems </a:t>
            </a:r>
            <a:r>
              <a:rPr lang="en-US" dirty="0"/>
              <a:t>(ARS) </a:t>
            </a:r>
          </a:p>
        </p:txBody>
      </p:sp>
      <p:pic>
        <p:nvPicPr>
          <p:cNvPr id="5" name="Picture 4" descr="Screen Shot 2015-05-14 at 4.52.05 PM.png"/>
          <p:cNvPicPr>
            <a:picLocks noChangeAspect="1"/>
          </p:cNvPicPr>
          <p:nvPr/>
        </p:nvPicPr>
        <p:blipFill rotWithShape="1">
          <a:blip r:embed="rId3">
            <a:extLst>
              <a:ext uri="{28A0092B-C50C-407E-A947-70E740481C1C}">
                <a14:useLocalDpi xmlns:a14="http://schemas.microsoft.com/office/drawing/2010/main" val="0"/>
              </a:ext>
            </a:extLst>
          </a:blip>
          <a:srcRect l="38716" b="37368"/>
          <a:stretch/>
        </p:blipFill>
        <p:spPr>
          <a:xfrm>
            <a:off x="494374" y="1537937"/>
            <a:ext cx="3888500" cy="2477471"/>
          </a:xfrm>
          <a:prstGeom prst="rect">
            <a:avLst/>
          </a:prstGeom>
        </p:spPr>
      </p:pic>
      <p:sp>
        <p:nvSpPr>
          <p:cNvPr id="8" name="TextBox 7"/>
          <p:cNvSpPr txBox="1"/>
          <p:nvPr/>
        </p:nvSpPr>
        <p:spPr>
          <a:xfrm>
            <a:off x="4223302" y="457750"/>
            <a:ext cx="1752403" cy="300082"/>
          </a:xfrm>
          <a:prstGeom prst="rect">
            <a:avLst/>
          </a:prstGeom>
          <a:noFill/>
        </p:spPr>
        <p:txBody>
          <a:bodyPr wrap="none" rtlCol="0">
            <a:spAutoFit/>
          </a:bodyPr>
          <a:lstStyle/>
          <a:p>
            <a:r>
              <a:rPr lang="en-US" sz="1350" dirty="0">
                <a:solidFill>
                  <a:srgbClr val="FFFFFF"/>
                </a:solidFill>
              </a:rPr>
              <a:t>DIVERGING STYLE</a:t>
            </a:r>
          </a:p>
        </p:txBody>
      </p:sp>
    </p:spTree>
    <p:extLst>
      <p:ext uri="{BB962C8B-B14F-4D97-AF65-F5344CB8AC3E}">
        <p14:creationId xmlns:p14="http://schemas.microsoft.com/office/powerpoint/2010/main" val="355294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8703" y="1184522"/>
            <a:ext cx="6172200" cy="857250"/>
          </a:xfrm>
        </p:spPr>
        <p:txBody>
          <a:bodyPr>
            <a:noAutofit/>
          </a:bodyPr>
          <a:lstStyle/>
          <a:p>
            <a:r>
              <a:rPr lang="en-US" sz="2100" b="0" dirty="0"/>
              <a:t>When compared with the didactic lectures, interactive lectures show </a:t>
            </a:r>
            <a:r>
              <a:rPr lang="en-US" sz="2100" i="1" dirty="0"/>
              <a:t>worse</a:t>
            </a:r>
            <a:r>
              <a:rPr lang="en-US" sz="2100" b="0" dirty="0"/>
              <a:t> results for:</a:t>
            </a:r>
            <a:endParaRPr lang="en-US" sz="2100" dirty="0"/>
          </a:p>
        </p:txBody>
      </p:sp>
      <p:sp>
        <p:nvSpPr>
          <p:cNvPr id="3" name="TPAnswers"/>
          <p:cNvSpPr>
            <a:spLocks noGrp="1"/>
          </p:cNvSpPr>
          <p:nvPr>
            <p:ph idx="1"/>
            <p:custDataLst>
              <p:tags r:id="rId2"/>
            </p:custDataLst>
          </p:nvPr>
        </p:nvSpPr>
        <p:spPr>
          <a:xfrm>
            <a:off x="932305" y="2260434"/>
            <a:ext cx="3592070" cy="2639428"/>
          </a:xfrm>
        </p:spPr>
        <p:txBody>
          <a:bodyPr/>
          <a:lstStyle/>
          <a:p>
            <a:pPr marL="474917" indent="-385763">
              <a:buFont typeface="+mj-lt"/>
              <a:buAutoNum type="alphaUcPeriod"/>
            </a:pPr>
            <a:r>
              <a:rPr lang="en-US" dirty="0"/>
              <a:t>Learner satisfaction</a:t>
            </a:r>
          </a:p>
          <a:p>
            <a:pPr marL="474917" indent="-385763">
              <a:buFont typeface="+mj-lt"/>
              <a:buAutoNum type="alphaUcPeriod"/>
            </a:pPr>
            <a:r>
              <a:rPr lang="en-US" dirty="0"/>
              <a:t>Learning outcomes</a:t>
            </a:r>
          </a:p>
          <a:p>
            <a:pPr marL="474917" indent="-385763">
              <a:buFont typeface="+mj-lt"/>
              <a:buAutoNum type="alphaUcPeriod"/>
            </a:pPr>
            <a:r>
              <a:rPr lang="en-US" dirty="0"/>
              <a:t>Knowledge retention</a:t>
            </a:r>
          </a:p>
          <a:p>
            <a:pPr marL="474917" indent="-385763">
              <a:buFont typeface="+mj-lt"/>
              <a:buAutoNum type="alphaUcPeriod"/>
            </a:pPr>
            <a:r>
              <a:rPr lang="en-US" dirty="0"/>
              <a:t>Faculty approval</a:t>
            </a:r>
          </a:p>
          <a:p>
            <a:pPr marL="474917" indent="-385763">
              <a:buAutoNum type="alphaUcPeriod"/>
            </a:pPr>
            <a:endParaRPr lang="en-US" dirty="0"/>
          </a:p>
        </p:txBody>
      </p:sp>
      <p:pic>
        <p:nvPicPr>
          <p:cNvPr id="8" name="TPChart" title="Results Chart">
            <a:extLst>
              <a:ext uri="{FF2B5EF4-FFF2-40B4-BE49-F238E27FC236}">
                <a16:creationId xmlns:a16="http://schemas.microsoft.com/office/drawing/2014/main" id="{E56B06DB-81B9-3841-9CDC-7EF176E8CFBE}"/>
              </a:ext>
            </a:extLst>
          </p:cNvPr>
          <p:cNvPicPr>
            <a:picLocks/>
          </p:cNvPicPr>
          <p:nvPr>
            <p:custDataLst>
              <p:tags r:id="rId3"/>
            </p:custDataLst>
          </p:nvPr>
        </p:nvPicPr>
        <p:blipFill>
          <a:blip r:embed="rId6"/>
          <a:stretch>
            <a:fillRect/>
          </a:stretch>
        </p:blipFill>
        <p:spPr>
          <a:xfrm>
            <a:off x="5401812" y="1962259"/>
            <a:ext cx="2875406" cy="3096629"/>
          </a:xfrm>
          <a:prstGeom prst="rect">
            <a:avLst/>
          </a:prstGeom>
        </p:spPr>
      </p:pic>
    </p:spTree>
    <p:custDataLst>
      <p:tags r:id="rId1"/>
    </p:custDataLst>
    <p:extLst>
      <p:ext uri="{BB962C8B-B14F-4D97-AF65-F5344CB8AC3E}">
        <p14:creationId xmlns:p14="http://schemas.microsoft.com/office/powerpoint/2010/main" val="2238466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8-25 at 10.29.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487" y="1117681"/>
            <a:ext cx="6858000" cy="3517988"/>
          </a:xfrm>
          <a:prstGeom prst="rect">
            <a:avLst/>
          </a:prstGeom>
        </p:spPr>
      </p:pic>
      <p:sp>
        <p:nvSpPr>
          <p:cNvPr id="2" name="Rectangle 1">
            <a:extLst>
              <a:ext uri="{FF2B5EF4-FFF2-40B4-BE49-F238E27FC236}">
                <a16:creationId xmlns:a16="http://schemas.microsoft.com/office/drawing/2014/main" id="{EC8BE415-0700-BC43-B4C6-B3F5D8004A63}"/>
              </a:ext>
            </a:extLst>
          </p:cNvPr>
          <p:cNvSpPr/>
          <p:nvPr/>
        </p:nvSpPr>
        <p:spPr>
          <a:xfrm>
            <a:off x="1493172" y="4635669"/>
            <a:ext cx="6305384" cy="584775"/>
          </a:xfrm>
          <a:prstGeom prst="rect">
            <a:avLst/>
          </a:prstGeom>
        </p:spPr>
        <p:txBody>
          <a:bodyPr wrap="square">
            <a:spAutoFit/>
          </a:bodyPr>
          <a:lstStyle/>
          <a:p>
            <a:r>
              <a:rPr lang="en-US" sz="1600" b="1" dirty="0">
                <a:solidFill>
                  <a:srgbClr val="FF0000"/>
                </a:solidFill>
              </a:rPr>
              <a:t>Interactive lectures lead to better retention, better knowledge gain and student satisfaction</a:t>
            </a:r>
          </a:p>
        </p:txBody>
      </p:sp>
    </p:spTree>
    <p:extLst>
      <p:ext uri="{BB962C8B-B14F-4D97-AF65-F5344CB8AC3E}">
        <p14:creationId xmlns:p14="http://schemas.microsoft.com/office/powerpoint/2010/main" val="2513487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226" y="166446"/>
            <a:ext cx="4012985" cy="733806"/>
          </a:xfrm>
        </p:spPr>
        <p:txBody>
          <a:bodyPr>
            <a:normAutofit/>
          </a:bodyPr>
          <a:lstStyle/>
          <a:p>
            <a:r>
              <a:rPr lang="en-US" sz="1800" b="1" dirty="0">
                <a:solidFill>
                  <a:srgbClr val="008CC5"/>
                </a:solidFill>
              </a:rPr>
              <a:t>Curriculum Design based on Kolb’s learning styles</a:t>
            </a:r>
          </a:p>
        </p:txBody>
      </p:sp>
      <p:sp>
        <p:nvSpPr>
          <p:cNvPr id="3" name="Content Placeholder 2"/>
          <p:cNvSpPr>
            <a:spLocks noGrp="1"/>
          </p:cNvSpPr>
          <p:nvPr>
            <p:ph idx="1"/>
          </p:nvPr>
        </p:nvSpPr>
        <p:spPr>
          <a:xfrm>
            <a:off x="4451746" y="1307350"/>
            <a:ext cx="3396268" cy="3419164"/>
          </a:xfrm>
        </p:spPr>
        <p:txBody>
          <a:bodyPr>
            <a:normAutofit lnSpcReduction="10000"/>
          </a:bodyPr>
          <a:lstStyle/>
          <a:p>
            <a:r>
              <a:rPr lang="en-US" dirty="0"/>
              <a:t>Workshops but </a:t>
            </a:r>
            <a:r>
              <a:rPr lang="en-US" b="1" dirty="0"/>
              <a:t>no hands on experience</a:t>
            </a:r>
          </a:p>
          <a:p>
            <a:r>
              <a:rPr lang="en-US" dirty="0"/>
              <a:t>Learners are observers and may choose not to reflect on what they experience</a:t>
            </a:r>
          </a:p>
          <a:p>
            <a:r>
              <a:rPr lang="en-US" dirty="0"/>
              <a:t>The instructors </a:t>
            </a:r>
            <a:r>
              <a:rPr lang="en-US" i="1" dirty="0"/>
              <a:t>demonstrate</a:t>
            </a:r>
            <a:r>
              <a:rPr lang="en-US" dirty="0"/>
              <a:t> rather than </a:t>
            </a:r>
            <a:r>
              <a:rPr lang="en-US" i="1" dirty="0"/>
              <a:t>educate</a:t>
            </a:r>
          </a:p>
        </p:txBody>
      </p:sp>
      <p:pic>
        <p:nvPicPr>
          <p:cNvPr id="5" name="Picture 4" descr="Screen Shot 2015-05-14 at 4.52.05 PM.png"/>
          <p:cNvPicPr>
            <a:picLocks noChangeAspect="1"/>
          </p:cNvPicPr>
          <p:nvPr/>
        </p:nvPicPr>
        <p:blipFill rotWithShape="1">
          <a:blip r:embed="rId3">
            <a:extLst>
              <a:ext uri="{28A0092B-C50C-407E-A947-70E740481C1C}">
                <a14:useLocalDpi xmlns:a14="http://schemas.microsoft.com/office/drawing/2010/main" val="0"/>
              </a:ext>
            </a:extLst>
          </a:blip>
          <a:srcRect l="38716" b="37368"/>
          <a:stretch/>
        </p:blipFill>
        <p:spPr>
          <a:xfrm>
            <a:off x="1097779" y="1186525"/>
            <a:ext cx="3061333" cy="1950460"/>
          </a:xfrm>
          <a:prstGeom prst="rect">
            <a:avLst/>
          </a:prstGeom>
        </p:spPr>
      </p:pic>
      <p:sp>
        <p:nvSpPr>
          <p:cNvPr id="8" name="TextBox 7"/>
          <p:cNvSpPr txBox="1"/>
          <p:nvPr/>
        </p:nvSpPr>
        <p:spPr>
          <a:xfrm>
            <a:off x="4223302" y="457750"/>
            <a:ext cx="1752403" cy="300082"/>
          </a:xfrm>
          <a:prstGeom prst="rect">
            <a:avLst/>
          </a:prstGeom>
          <a:noFill/>
        </p:spPr>
        <p:txBody>
          <a:bodyPr wrap="none" rtlCol="0">
            <a:spAutoFit/>
          </a:bodyPr>
          <a:lstStyle/>
          <a:p>
            <a:r>
              <a:rPr lang="en-US" sz="1350" dirty="0">
                <a:solidFill>
                  <a:srgbClr val="FFFFFF"/>
                </a:solidFill>
              </a:rPr>
              <a:t>DIVERGING STYLE</a:t>
            </a:r>
          </a:p>
        </p:txBody>
      </p:sp>
      <p:pic>
        <p:nvPicPr>
          <p:cNvPr id="10" name="Picture 9">
            <a:extLst>
              <a:ext uri="{FF2B5EF4-FFF2-40B4-BE49-F238E27FC236}">
                <a16:creationId xmlns:a16="http://schemas.microsoft.com/office/drawing/2014/main" id="{BF8133C2-641A-8D47-96F5-CB1895630A80}"/>
              </a:ext>
            </a:extLst>
          </p:cNvPr>
          <p:cNvPicPr>
            <a:picLocks noChangeAspect="1"/>
          </p:cNvPicPr>
          <p:nvPr/>
        </p:nvPicPr>
        <p:blipFill>
          <a:blip r:embed="rId4"/>
          <a:stretch>
            <a:fillRect/>
          </a:stretch>
        </p:blipFill>
        <p:spPr>
          <a:xfrm>
            <a:off x="1159560" y="3279405"/>
            <a:ext cx="2719137" cy="2039353"/>
          </a:xfrm>
          <a:prstGeom prst="rect">
            <a:avLst/>
          </a:prstGeom>
        </p:spPr>
      </p:pic>
    </p:spTree>
    <p:extLst>
      <p:ext uri="{BB962C8B-B14F-4D97-AF65-F5344CB8AC3E}">
        <p14:creationId xmlns:p14="http://schemas.microsoft.com/office/powerpoint/2010/main" val="253112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97" y="137938"/>
            <a:ext cx="3832512" cy="733806"/>
          </a:xfrm>
        </p:spPr>
        <p:txBody>
          <a:bodyPr>
            <a:normAutofit/>
          </a:bodyPr>
          <a:lstStyle/>
          <a:p>
            <a:r>
              <a:rPr lang="en-US" sz="1800" b="1" dirty="0">
                <a:solidFill>
                  <a:srgbClr val="008CC5"/>
                </a:solidFill>
              </a:rPr>
              <a:t>Curriculum Design based on Kolb’s learning styles</a:t>
            </a:r>
          </a:p>
        </p:txBody>
      </p:sp>
      <p:sp>
        <p:nvSpPr>
          <p:cNvPr id="3" name="Content Placeholder 2"/>
          <p:cNvSpPr>
            <a:spLocks noGrp="1"/>
          </p:cNvSpPr>
          <p:nvPr>
            <p:ph idx="1"/>
          </p:nvPr>
        </p:nvSpPr>
        <p:spPr>
          <a:xfrm>
            <a:off x="4941551" y="1307350"/>
            <a:ext cx="2906463" cy="3419164"/>
          </a:xfrm>
        </p:spPr>
        <p:txBody>
          <a:bodyPr>
            <a:normAutofit fontScale="92500" lnSpcReduction="10000"/>
          </a:bodyPr>
          <a:lstStyle/>
          <a:p>
            <a:r>
              <a:rPr lang="en-US" dirty="0"/>
              <a:t>Addresses new knowledge </a:t>
            </a:r>
            <a:r>
              <a:rPr lang="en-US" b="1" dirty="0"/>
              <a:t>(ideas, theories)</a:t>
            </a:r>
            <a:r>
              <a:rPr lang="en-US" dirty="0"/>
              <a:t> through didactic lectures, reference to articles, guidelines</a:t>
            </a:r>
          </a:p>
          <a:p>
            <a:r>
              <a:rPr lang="en-US" dirty="0"/>
              <a:t>Can be presented in an Interactive format</a:t>
            </a:r>
          </a:p>
          <a:p>
            <a:r>
              <a:rPr lang="en-US" dirty="0"/>
              <a:t>Interactive format </a:t>
            </a:r>
            <a:r>
              <a:rPr lang="en-US" b="1" dirty="0"/>
              <a:t>facilitates reflection</a:t>
            </a:r>
          </a:p>
        </p:txBody>
      </p:sp>
      <p:pic>
        <p:nvPicPr>
          <p:cNvPr id="5" name="Picture 4" descr="Screen Shot 2015-05-14 at 4.52.05 PM.png"/>
          <p:cNvPicPr>
            <a:picLocks noChangeAspect="1"/>
          </p:cNvPicPr>
          <p:nvPr/>
        </p:nvPicPr>
        <p:blipFill rotWithShape="1">
          <a:blip r:embed="rId3">
            <a:extLst>
              <a:ext uri="{28A0092B-C50C-407E-A947-70E740481C1C}">
                <a14:useLocalDpi xmlns:a14="http://schemas.microsoft.com/office/drawing/2010/main" val="0"/>
              </a:ext>
            </a:extLst>
          </a:blip>
          <a:srcRect l="37674" t="42947"/>
          <a:stretch/>
        </p:blipFill>
        <p:spPr>
          <a:xfrm>
            <a:off x="981149" y="1554331"/>
            <a:ext cx="3274391" cy="1868595"/>
          </a:xfrm>
          <a:prstGeom prst="rect">
            <a:avLst/>
          </a:prstGeom>
        </p:spPr>
      </p:pic>
      <p:sp>
        <p:nvSpPr>
          <p:cNvPr id="6" name="TextBox 5"/>
          <p:cNvSpPr txBox="1"/>
          <p:nvPr/>
        </p:nvSpPr>
        <p:spPr>
          <a:xfrm>
            <a:off x="4595385" y="354800"/>
            <a:ext cx="1980029" cy="300082"/>
          </a:xfrm>
          <a:prstGeom prst="rect">
            <a:avLst/>
          </a:prstGeom>
          <a:noFill/>
        </p:spPr>
        <p:txBody>
          <a:bodyPr wrap="none" rtlCol="0">
            <a:spAutoFit/>
          </a:bodyPr>
          <a:lstStyle/>
          <a:p>
            <a:r>
              <a:rPr lang="en-US" sz="1350" dirty="0">
                <a:solidFill>
                  <a:schemeClr val="bg1"/>
                </a:solidFill>
              </a:rPr>
              <a:t>ASSIMILATING STYLE</a:t>
            </a:r>
          </a:p>
        </p:txBody>
      </p:sp>
      <p:sp>
        <p:nvSpPr>
          <p:cNvPr id="4" name="TextBox 3">
            <a:extLst>
              <a:ext uri="{FF2B5EF4-FFF2-40B4-BE49-F238E27FC236}">
                <a16:creationId xmlns:a16="http://schemas.microsoft.com/office/drawing/2014/main" id="{C1F7C29A-DADB-4643-B19D-AC073E587901}"/>
              </a:ext>
            </a:extLst>
          </p:cNvPr>
          <p:cNvSpPr txBox="1"/>
          <p:nvPr/>
        </p:nvSpPr>
        <p:spPr>
          <a:xfrm>
            <a:off x="836453" y="3858533"/>
            <a:ext cx="4105098" cy="1284967"/>
          </a:xfrm>
          <a:prstGeom prst="rect">
            <a:avLst/>
          </a:prstGeom>
          <a:noFill/>
        </p:spPr>
        <p:txBody>
          <a:bodyPr wrap="none" rtlCol="0">
            <a:spAutoFit/>
          </a:bodyPr>
          <a:lstStyle/>
          <a:p>
            <a:r>
              <a:rPr lang="en-US" sz="1600" dirty="0"/>
              <a:t>Examples: </a:t>
            </a:r>
          </a:p>
          <a:p>
            <a:endParaRPr lang="en-US" sz="1600" dirty="0"/>
          </a:p>
          <a:p>
            <a:r>
              <a:rPr lang="en-US" sz="1600" dirty="0"/>
              <a:t>Flow limitation in COPD</a:t>
            </a:r>
          </a:p>
          <a:p>
            <a:r>
              <a:rPr lang="en-US" sz="1600" dirty="0"/>
              <a:t>Molecular mechanisms of resistance to TKI</a:t>
            </a:r>
          </a:p>
          <a:p>
            <a:endParaRPr lang="en-US" sz="1350" dirty="0"/>
          </a:p>
        </p:txBody>
      </p:sp>
    </p:spTree>
    <p:extLst>
      <p:ext uri="{BB962C8B-B14F-4D97-AF65-F5344CB8AC3E}">
        <p14:creationId xmlns:p14="http://schemas.microsoft.com/office/powerpoint/2010/main" val="355294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43784" y="1116839"/>
            <a:ext cx="6172200" cy="857250"/>
          </a:xfrm>
        </p:spPr>
        <p:txBody>
          <a:bodyPr>
            <a:noAutofit/>
          </a:bodyPr>
          <a:lstStyle/>
          <a:p>
            <a:r>
              <a:rPr lang="en-US" sz="2100" dirty="0"/>
              <a:t>Which learning style is preferred by </a:t>
            </a:r>
            <a:r>
              <a:rPr lang="en-US" sz="2100" dirty="0" err="1"/>
              <a:t>bronchoscopists</a:t>
            </a:r>
            <a:r>
              <a:rPr lang="en-US" sz="2100" dirty="0"/>
              <a:t>?</a:t>
            </a:r>
          </a:p>
        </p:txBody>
      </p:sp>
      <p:sp>
        <p:nvSpPr>
          <p:cNvPr id="3" name="TPAnswers"/>
          <p:cNvSpPr>
            <a:spLocks noGrp="1"/>
          </p:cNvSpPr>
          <p:nvPr>
            <p:ph idx="1"/>
            <p:custDataLst>
              <p:tags r:id="rId2"/>
            </p:custDataLst>
          </p:nvPr>
        </p:nvSpPr>
        <p:spPr>
          <a:xfrm>
            <a:off x="442763" y="1974089"/>
            <a:ext cx="3086100" cy="3719343"/>
          </a:xfrm>
        </p:spPr>
        <p:txBody>
          <a:bodyPr>
            <a:normAutofit/>
          </a:bodyPr>
          <a:lstStyle/>
          <a:p>
            <a:pPr marL="474917" indent="-385763">
              <a:buFont typeface="+mj-lt"/>
              <a:buAutoNum type="alphaUcPeriod"/>
            </a:pPr>
            <a:r>
              <a:rPr lang="en-US" sz="1800" dirty="0"/>
              <a:t>Diverging and Assimilating</a:t>
            </a:r>
          </a:p>
          <a:p>
            <a:pPr marL="474917" indent="-385763">
              <a:buFont typeface="+mj-lt"/>
              <a:buAutoNum type="alphaUcPeriod"/>
            </a:pPr>
            <a:r>
              <a:rPr lang="en-US" sz="1800" dirty="0"/>
              <a:t>Converging and Accommodating </a:t>
            </a:r>
          </a:p>
        </p:txBody>
      </p:sp>
      <p:pic>
        <p:nvPicPr>
          <p:cNvPr id="4" name="Picture 3" descr="Screen Shot 2015-05-14 at 4.52.05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6785" y="1545464"/>
            <a:ext cx="3960232" cy="2468861"/>
          </a:xfrm>
          <a:prstGeom prst="rect">
            <a:avLst/>
          </a:prstGeom>
        </p:spPr>
      </p:pic>
      <p:pic>
        <p:nvPicPr>
          <p:cNvPr id="9" name="TPChart" title="Results Chart">
            <a:extLst>
              <a:ext uri="{FF2B5EF4-FFF2-40B4-BE49-F238E27FC236}">
                <a16:creationId xmlns:a16="http://schemas.microsoft.com/office/drawing/2014/main" id="{AB2AA6C1-62A0-9349-9C87-170FF2EB6099}"/>
              </a:ext>
            </a:extLst>
          </p:cNvPr>
          <p:cNvPicPr>
            <a:picLocks/>
          </p:cNvPicPr>
          <p:nvPr>
            <p:custDataLst>
              <p:tags r:id="rId3"/>
            </p:custDataLst>
          </p:nvPr>
        </p:nvPicPr>
        <p:blipFill>
          <a:blip r:embed="rId7"/>
          <a:stretch>
            <a:fillRect/>
          </a:stretch>
        </p:blipFill>
        <p:spPr>
          <a:xfrm>
            <a:off x="914401" y="3378469"/>
            <a:ext cx="1841072" cy="1976788"/>
          </a:xfrm>
          <a:prstGeom prst="rect">
            <a:avLst/>
          </a:prstGeom>
        </p:spPr>
      </p:pic>
    </p:spTree>
    <p:custDataLst>
      <p:tags r:id="rId1"/>
    </p:custDataLst>
    <p:extLst>
      <p:ext uri="{BB962C8B-B14F-4D97-AF65-F5344CB8AC3E}">
        <p14:creationId xmlns:p14="http://schemas.microsoft.com/office/powerpoint/2010/main" val="1517330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20" y="134753"/>
            <a:ext cx="6172200" cy="857250"/>
          </a:xfrm>
        </p:spPr>
        <p:txBody>
          <a:bodyPr>
            <a:normAutofit/>
          </a:bodyPr>
          <a:lstStyle/>
          <a:p>
            <a:r>
              <a:rPr lang="en-US" dirty="0">
                <a:solidFill>
                  <a:srgbClr val="008CC5"/>
                </a:solidFill>
              </a:rPr>
              <a:t>Preferred styles of </a:t>
            </a:r>
            <a:r>
              <a:rPr lang="en-US" dirty="0" err="1">
                <a:solidFill>
                  <a:srgbClr val="008CC5"/>
                </a:solidFill>
              </a:rPr>
              <a:t>bronchoscopists</a:t>
            </a:r>
            <a:endParaRPr lang="en-US" dirty="0">
              <a:solidFill>
                <a:srgbClr val="008CC5"/>
              </a:solidFill>
            </a:endParaRPr>
          </a:p>
        </p:txBody>
      </p:sp>
      <p:pic>
        <p:nvPicPr>
          <p:cNvPr id="5" name="Picture 4" descr="Screen Shot 2015-08-08 at 7.50.2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860" y="1223278"/>
            <a:ext cx="5383530" cy="4026401"/>
          </a:xfrm>
          <a:prstGeom prst="rect">
            <a:avLst/>
          </a:prstGeom>
        </p:spPr>
      </p:pic>
    </p:spTree>
    <p:extLst>
      <p:ext uri="{BB962C8B-B14F-4D97-AF65-F5344CB8AC3E}">
        <p14:creationId xmlns:p14="http://schemas.microsoft.com/office/powerpoint/2010/main" val="2385953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212803"/>
            <a:ext cx="6560820" cy="857250"/>
          </a:xfrm>
        </p:spPr>
        <p:txBody>
          <a:bodyPr>
            <a:normAutofit/>
          </a:bodyPr>
          <a:lstStyle/>
          <a:p>
            <a:r>
              <a:rPr lang="en-US" dirty="0">
                <a:solidFill>
                  <a:srgbClr val="008CC5"/>
                </a:solidFill>
              </a:rPr>
              <a:t>Application of knowledge: try it out!</a:t>
            </a:r>
          </a:p>
        </p:txBody>
      </p:sp>
      <p:sp>
        <p:nvSpPr>
          <p:cNvPr id="3" name="Text Placeholder 2"/>
          <p:cNvSpPr>
            <a:spLocks noGrp="1"/>
          </p:cNvSpPr>
          <p:nvPr>
            <p:ph type="body" sz="half" idx="1"/>
          </p:nvPr>
        </p:nvSpPr>
        <p:spPr/>
        <p:txBody>
          <a:bodyPr>
            <a:normAutofit/>
          </a:bodyPr>
          <a:lstStyle/>
          <a:p>
            <a:r>
              <a:rPr lang="en-US" dirty="0"/>
              <a:t>Creates opportunities to experiment their new knowledge in a safe environment</a:t>
            </a:r>
          </a:p>
          <a:p>
            <a:r>
              <a:rPr lang="en-US" b="1" dirty="0"/>
              <a:t>Problem and game- based exercises</a:t>
            </a:r>
          </a:p>
          <a:p>
            <a:r>
              <a:rPr lang="en-US" b="1" dirty="0"/>
              <a:t>Simulation</a:t>
            </a:r>
          </a:p>
        </p:txBody>
      </p:sp>
      <p:sp>
        <p:nvSpPr>
          <p:cNvPr id="4" name="Content Placeholder 3"/>
          <p:cNvSpPr>
            <a:spLocks noGrp="1"/>
          </p:cNvSpPr>
          <p:nvPr>
            <p:ph sz="half" idx="2"/>
          </p:nvPr>
        </p:nvSpPr>
        <p:spPr/>
        <p:txBody>
          <a:bodyPr/>
          <a:lstStyle/>
          <a:p>
            <a:endParaRPr lang="en-US" dirty="0"/>
          </a:p>
        </p:txBody>
      </p:sp>
      <p:pic>
        <p:nvPicPr>
          <p:cNvPr id="5" name="Picture 4" descr="Screen Shot 2015-05-14 at 4.52.05 PM.png"/>
          <p:cNvPicPr>
            <a:picLocks noChangeAspect="1"/>
          </p:cNvPicPr>
          <p:nvPr/>
        </p:nvPicPr>
        <p:blipFill rotWithShape="1">
          <a:blip r:embed="rId3">
            <a:extLst>
              <a:ext uri="{28A0092B-C50C-407E-A947-70E740481C1C}">
                <a14:useLocalDpi xmlns:a14="http://schemas.microsoft.com/office/drawing/2010/main" val="0"/>
              </a:ext>
            </a:extLst>
          </a:blip>
          <a:srcRect r="41230"/>
          <a:stretch/>
        </p:blipFill>
        <p:spPr>
          <a:xfrm>
            <a:off x="4478548" y="1303276"/>
            <a:ext cx="2935712" cy="3114127"/>
          </a:xfrm>
          <a:prstGeom prst="rect">
            <a:avLst/>
          </a:prstGeom>
        </p:spPr>
      </p:pic>
      <p:sp>
        <p:nvSpPr>
          <p:cNvPr id="6" name="TextBox 5"/>
          <p:cNvSpPr txBox="1"/>
          <p:nvPr/>
        </p:nvSpPr>
        <p:spPr>
          <a:xfrm>
            <a:off x="4559036" y="1200151"/>
            <a:ext cx="1451103" cy="715581"/>
          </a:xfrm>
          <a:prstGeom prst="rect">
            <a:avLst/>
          </a:prstGeom>
          <a:noFill/>
        </p:spPr>
        <p:txBody>
          <a:bodyPr wrap="none" rtlCol="0">
            <a:spAutoFit/>
          </a:bodyPr>
          <a:lstStyle/>
          <a:p>
            <a:r>
              <a:rPr lang="en-US" sz="1350" dirty="0"/>
              <a:t>Workshops with </a:t>
            </a:r>
          </a:p>
          <a:p>
            <a:r>
              <a:rPr lang="en-US" sz="1350" dirty="0"/>
              <a:t>HANDS ON</a:t>
            </a:r>
          </a:p>
          <a:p>
            <a:r>
              <a:rPr lang="en-US" sz="1350" dirty="0"/>
              <a:t>experience</a:t>
            </a:r>
          </a:p>
        </p:txBody>
      </p:sp>
      <p:sp>
        <p:nvSpPr>
          <p:cNvPr id="7" name="TextBox 6"/>
          <p:cNvSpPr txBox="1"/>
          <p:nvPr/>
        </p:nvSpPr>
        <p:spPr>
          <a:xfrm>
            <a:off x="4514850" y="3117985"/>
            <a:ext cx="1396536" cy="507831"/>
          </a:xfrm>
          <a:prstGeom prst="rect">
            <a:avLst/>
          </a:prstGeom>
          <a:noFill/>
        </p:spPr>
        <p:txBody>
          <a:bodyPr wrap="none" rtlCol="0">
            <a:spAutoFit/>
          </a:bodyPr>
          <a:lstStyle/>
          <a:p>
            <a:r>
              <a:rPr lang="en-US" sz="1350" dirty="0"/>
              <a:t>Problem based </a:t>
            </a:r>
          </a:p>
          <a:p>
            <a:r>
              <a:rPr lang="en-US" sz="1350" dirty="0"/>
              <a:t>Learning </a:t>
            </a:r>
          </a:p>
        </p:txBody>
      </p:sp>
      <p:sp>
        <p:nvSpPr>
          <p:cNvPr id="8" name="TextBox 7"/>
          <p:cNvSpPr txBox="1"/>
          <p:nvPr/>
        </p:nvSpPr>
        <p:spPr>
          <a:xfrm>
            <a:off x="4777109" y="4098176"/>
            <a:ext cx="1233030" cy="507831"/>
          </a:xfrm>
          <a:prstGeom prst="rect">
            <a:avLst/>
          </a:prstGeom>
          <a:noFill/>
        </p:spPr>
        <p:txBody>
          <a:bodyPr wrap="none" rtlCol="0">
            <a:spAutoFit/>
          </a:bodyPr>
          <a:lstStyle/>
          <a:p>
            <a:r>
              <a:rPr lang="en-US" sz="1350" dirty="0"/>
              <a:t>Game-based </a:t>
            </a:r>
          </a:p>
          <a:p>
            <a:r>
              <a:rPr lang="en-US" sz="1350" dirty="0"/>
              <a:t>Learning </a:t>
            </a:r>
          </a:p>
        </p:txBody>
      </p:sp>
    </p:spTree>
    <p:extLst>
      <p:ext uri="{BB962C8B-B14F-4D97-AF65-F5344CB8AC3E}">
        <p14:creationId xmlns:p14="http://schemas.microsoft.com/office/powerpoint/2010/main" val="2413883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10" y="122598"/>
            <a:ext cx="6172200" cy="939546"/>
          </a:xfrm>
        </p:spPr>
        <p:txBody>
          <a:bodyPr>
            <a:normAutofit/>
          </a:bodyPr>
          <a:lstStyle/>
          <a:p>
            <a:r>
              <a:rPr lang="en-US" dirty="0">
                <a:solidFill>
                  <a:srgbClr val="008CC5"/>
                </a:solidFill>
              </a:rPr>
              <a:t>Kolb’s 4</a:t>
            </a:r>
            <a:r>
              <a:rPr lang="en-US" baseline="30000" dirty="0">
                <a:solidFill>
                  <a:srgbClr val="008CC5"/>
                </a:solidFill>
              </a:rPr>
              <a:t>th</a:t>
            </a:r>
            <a:r>
              <a:rPr lang="en-US" dirty="0">
                <a:solidFill>
                  <a:srgbClr val="008CC5"/>
                </a:solidFill>
              </a:rPr>
              <a:t> quadrant: </a:t>
            </a:r>
            <a:br>
              <a:rPr lang="en-US" dirty="0">
                <a:solidFill>
                  <a:srgbClr val="008CC5"/>
                </a:solidFill>
              </a:rPr>
            </a:br>
            <a:r>
              <a:rPr lang="en-US" dirty="0">
                <a:solidFill>
                  <a:srgbClr val="008CC5"/>
                </a:solidFill>
              </a:rPr>
              <a:t>SIMULATION</a:t>
            </a:r>
          </a:p>
        </p:txBody>
      </p:sp>
      <p:pic>
        <p:nvPicPr>
          <p:cNvPr id="4" name="Picture 3"/>
          <p:cNvPicPr>
            <a:picLocks noChangeAspect="1"/>
          </p:cNvPicPr>
          <p:nvPr/>
        </p:nvPicPr>
        <p:blipFill>
          <a:blip r:embed="rId3"/>
          <a:stretch>
            <a:fillRect/>
          </a:stretch>
        </p:blipFill>
        <p:spPr>
          <a:xfrm>
            <a:off x="4391882" y="122598"/>
            <a:ext cx="2307720" cy="3083089"/>
          </a:xfrm>
          <a:prstGeom prst="rect">
            <a:avLst/>
          </a:prstGeom>
        </p:spPr>
      </p:pic>
      <p:pic>
        <p:nvPicPr>
          <p:cNvPr id="5" name="Picture 4"/>
          <p:cNvPicPr>
            <a:picLocks noChangeAspect="1"/>
          </p:cNvPicPr>
          <p:nvPr/>
        </p:nvPicPr>
        <p:blipFill>
          <a:blip r:embed="rId4"/>
          <a:stretch>
            <a:fillRect/>
          </a:stretch>
        </p:blipFill>
        <p:spPr>
          <a:xfrm>
            <a:off x="294860" y="1364015"/>
            <a:ext cx="3670748" cy="2763506"/>
          </a:xfrm>
          <a:prstGeom prst="rect">
            <a:avLst/>
          </a:prstGeom>
        </p:spPr>
      </p:pic>
      <p:pic>
        <p:nvPicPr>
          <p:cNvPr id="6" name="Picture 5"/>
          <p:cNvPicPr>
            <a:picLocks noChangeAspect="1"/>
          </p:cNvPicPr>
          <p:nvPr/>
        </p:nvPicPr>
        <p:blipFill>
          <a:blip r:embed="rId5"/>
          <a:stretch>
            <a:fillRect/>
          </a:stretch>
        </p:blipFill>
        <p:spPr>
          <a:xfrm>
            <a:off x="5041179" y="3345641"/>
            <a:ext cx="3506055" cy="1968866"/>
          </a:xfrm>
          <a:prstGeom prst="rect">
            <a:avLst/>
          </a:prstGeom>
        </p:spPr>
      </p:pic>
      <p:sp>
        <p:nvSpPr>
          <p:cNvPr id="7" name="TextBox 6"/>
          <p:cNvSpPr txBox="1"/>
          <p:nvPr/>
        </p:nvSpPr>
        <p:spPr>
          <a:xfrm>
            <a:off x="397099" y="4330074"/>
            <a:ext cx="2517036" cy="738664"/>
          </a:xfrm>
          <a:prstGeom prst="rect">
            <a:avLst/>
          </a:prstGeom>
          <a:noFill/>
        </p:spPr>
        <p:txBody>
          <a:bodyPr wrap="none" rtlCol="0">
            <a:spAutoFit/>
          </a:bodyPr>
          <a:lstStyle/>
          <a:p>
            <a:r>
              <a:rPr lang="en-US" sz="2100" dirty="0"/>
              <a:t>The classroom is a </a:t>
            </a:r>
          </a:p>
          <a:p>
            <a:r>
              <a:rPr lang="en-US" sz="2100" dirty="0"/>
              <a:t>laboratory!</a:t>
            </a:r>
            <a:endParaRPr lang="en-US" sz="1350" dirty="0"/>
          </a:p>
        </p:txBody>
      </p:sp>
    </p:spTree>
    <p:extLst>
      <p:ext uri="{BB962C8B-B14F-4D97-AF65-F5344CB8AC3E}">
        <p14:creationId xmlns:p14="http://schemas.microsoft.com/office/powerpoint/2010/main" val="1513042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844203"/>
            <a:ext cx="6172200" cy="939546"/>
          </a:xfrm>
        </p:spPr>
        <p:txBody>
          <a:bodyPr/>
          <a:lstStyle/>
          <a:p>
            <a:r>
              <a:rPr lang="en-US" dirty="0">
                <a:solidFill>
                  <a:srgbClr val="008CC5"/>
                </a:solidFill>
              </a:rPr>
              <a:t>Purpose &amp; Objectives</a:t>
            </a:r>
          </a:p>
        </p:txBody>
      </p:sp>
      <p:sp>
        <p:nvSpPr>
          <p:cNvPr id="3" name="Content Placeholder 2"/>
          <p:cNvSpPr>
            <a:spLocks noGrp="1"/>
          </p:cNvSpPr>
          <p:nvPr>
            <p:ph idx="1"/>
          </p:nvPr>
        </p:nvSpPr>
        <p:spPr>
          <a:xfrm>
            <a:off x="1485900" y="1975758"/>
            <a:ext cx="6172200" cy="2248661"/>
          </a:xfrm>
        </p:spPr>
        <p:txBody>
          <a:bodyPr>
            <a:normAutofit/>
          </a:bodyPr>
          <a:lstStyle/>
          <a:p>
            <a:pPr marL="474917" indent="-385763">
              <a:buFont typeface="+mj-lt"/>
              <a:buAutoNum type="arabicPeriod"/>
            </a:pPr>
            <a:r>
              <a:rPr lang="en-US" dirty="0"/>
              <a:t>Illustrate Kolb’s learning styles in a curriculum design</a:t>
            </a:r>
          </a:p>
          <a:p>
            <a:pPr marL="474917" indent="-385763">
              <a:buFont typeface="+mj-lt"/>
              <a:buAutoNum type="arabicPeriod"/>
            </a:pPr>
            <a:r>
              <a:rPr lang="en-US" dirty="0"/>
              <a:t>Learn to implement experiential learning principles in designing CME curricula</a:t>
            </a:r>
          </a:p>
          <a:p>
            <a:pPr marL="89154"/>
            <a:endParaRPr lang="en-US" dirty="0"/>
          </a:p>
          <a:p>
            <a:endParaRPr lang="en-US" dirty="0"/>
          </a:p>
          <a:p>
            <a:endParaRPr lang="en-US" dirty="0"/>
          </a:p>
        </p:txBody>
      </p:sp>
    </p:spTree>
    <p:extLst>
      <p:ext uri="{BB962C8B-B14F-4D97-AF65-F5344CB8AC3E}">
        <p14:creationId xmlns:p14="http://schemas.microsoft.com/office/powerpoint/2010/main" val="2053470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0"/>
            <a:ext cx="6172200" cy="857250"/>
          </a:xfrm>
        </p:spPr>
        <p:txBody>
          <a:bodyPr/>
          <a:lstStyle/>
          <a:p>
            <a:r>
              <a:rPr lang="en-US" dirty="0">
                <a:solidFill>
                  <a:srgbClr val="008CC5"/>
                </a:solidFill>
              </a:rPr>
              <a:t>Simulation</a:t>
            </a:r>
          </a:p>
        </p:txBody>
      </p:sp>
      <p:sp>
        <p:nvSpPr>
          <p:cNvPr id="7" name="Text Placeholder 6"/>
          <p:cNvSpPr>
            <a:spLocks noGrp="1"/>
          </p:cNvSpPr>
          <p:nvPr>
            <p:ph type="body" sz="half" idx="1"/>
          </p:nvPr>
        </p:nvSpPr>
        <p:spPr>
          <a:xfrm>
            <a:off x="476250" y="1123149"/>
            <a:ext cx="4038600" cy="3394472"/>
          </a:xfrm>
        </p:spPr>
        <p:txBody>
          <a:bodyPr>
            <a:normAutofit/>
          </a:bodyPr>
          <a:lstStyle/>
          <a:p>
            <a:r>
              <a:rPr lang="en-US" dirty="0"/>
              <a:t>High or low fidelity</a:t>
            </a:r>
          </a:p>
          <a:p>
            <a:r>
              <a:rPr lang="en-US" dirty="0"/>
              <a:t>Costs</a:t>
            </a:r>
          </a:p>
          <a:p>
            <a:r>
              <a:rPr lang="en-US" dirty="0"/>
              <a:t>Degree of realism</a:t>
            </a:r>
          </a:p>
        </p:txBody>
      </p:sp>
      <p:pic>
        <p:nvPicPr>
          <p:cNvPr id="4" name="Content Placeholder 3"/>
          <p:cNvPicPr>
            <a:picLocks noGrp="1" noChangeAspect="1"/>
          </p:cNvPicPr>
          <p:nvPr>
            <p:ph sz="half" idx="2"/>
          </p:nvPr>
        </p:nvPicPr>
        <p:blipFill>
          <a:blip r:embed="rId3"/>
          <a:srcRect t="7912" b="7912"/>
          <a:stretch>
            <a:fillRect/>
          </a:stretch>
        </p:blipFill>
        <p:spPr>
          <a:xfrm>
            <a:off x="5254591" y="1343143"/>
            <a:ext cx="3292642" cy="3394472"/>
          </a:xfrm>
        </p:spPr>
      </p:pic>
      <p:sp>
        <p:nvSpPr>
          <p:cNvPr id="5" name="Rectangle 4"/>
          <p:cNvSpPr/>
          <p:nvPr/>
        </p:nvSpPr>
        <p:spPr>
          <a:xfrm>
            <a:off x="564882" y="5097359"/>
            <a:ext cx="5368842" cy="300082"/>
          </a:xfrm>
          <a:prstGeom prst="rect">
            <a:avLst/>
          </a:prstGeom>
        </p:spPr>
        <p:txBody>
          <a:bodyPr wrap="none">
            <a:spAutoFit/>
          </a:bodyPr>
          <a:lstStyle/>
          <a:p>
            <a:r>
              <a:rPr lang="en-US" sz="1350" dirty="0"/>
              <a:t>Fielding D, Maldonado F, Murgu S. </a:t>
            </a:r>
            <a:r>
              <a:rPr lang="en-US" sz="1350" dirty="0" err="1"/>
              <a:t>Respirology</a:t>
            </a:r>
            <a:r>
              <a:rPr lang="en-US" sz="1350" dirty="0"/>
              <a:t> </a:t>
            </a:r>
            <a:r>
              <a:rPr lang="en-US" sz="1350" b="1" dirty="0"/>
              <a:t>(2014) </a:t>
            </a:r>
            <a:r>
              <a:rPr lang="en-US" sz="1350" dirty="0"/>
              <a:t>19</a:t>
            </a:r>
            <a:r>
              <a:rPr lang="en-US" sz="1350" b="1" dirty="0"/>
              <a:t>, 472–482</a:t>
            </a:r>
            <a:endParaRPr lang="en-US" sz="1350" dirty="0"/>
          </a:p>
        </p:txBody>
      </p:sp>
      <p:pic>
        <p:nvPicPr>
          <p:cNvPr id="9" name="Picture 8" descr="Screen Shot 2015-08-25 at 9.03.4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631" y="2444299"/>
            <a:ext cx="2414016" cy="2293316"/>
          </a:xfrm>
          <a:prstGeom prst="rect">
            <a:avLst/>
          </a:prstGeom>
        </p:spPr>
      </p:pic>
    </p:spTree>
    <p:extLst>
      <p:ext uri="{BB962C8B-B14F-4D97-AF65-F5344CB8AC3E}">
        <p14:creationId xmlns:p14="http://schemas.microsoft.com/office/powerpoint/2010/main" val="1080187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16" y="173255"/>
            <a:ext cx="6172200" cy="857250"/>
          </a:xfrm>
        </p:spPr>
        <p:txBody>
          <a:bodyPr/>
          <a:lstStyle/>
          <a:p>
            <a:r>
              <a:rPr lang="en-US" dirty="0">
                <a:solidFill>
                  <a:srgbClr val="008CC5"/>
                </a:solidFill>
              </a:rPr>
              <a:t>Simulation</a:t>
            </a:r>
          </a:p>
        </p:txBody>
      </p:sp>
      <p:sp>
        <p:nvSpPr>
          <p:cNvPr id="7" name="Text Placeholder 6"/>
          <p:cNvSpPr>
            <a:spLocks noGrp="1"/>
          </p:cNvSpPr>
          <p:nvPr>
            <p:ph type="body" sz="half" idx="1"/>
          </p:nvPr>
        </p:nvSpPr>
        <p:spPr>
          <a:xfrm>
            <a:off x="385011" y="1530417"/>
            <a:ext cx="7228573" cy="2579570"/>
          </a:xfrm>
        </p:spPr>
        <p:txBody>
          <a:bodyPr>
            <a:normAutofit fontScale="92500" lnSpcReduction="10000"/>
          </a:bodyPr>
          <a:lstStyle/>
          <a:p>
            <a:r>
              <a:rPr lang="en-US" sz="2400" dirty="0"/>
              <a:t>A meta-analysis suggests that </a:t>
            </a:r>
            <a:r>
              <a:rPr lang="en-US" sz="2400" b="1" dirty="0"/>
              <a:t>low-fidelity models may in fact be preferred in some situations</a:t>
            </a:r>
            <a:r>
              <a:rPr lang="en-US" sz="2400" dirty="0"/>
              <a:t>, even though more interesting models may ultimately motivate learners to practice more</a:t>
            </a:r>
          </a:p>
          <a:p>
            <a:r>
              <a:rPr lang="en-US" sz="2400" dirty="0"/>
              <a:t>Simulation training may actually increase procedural time for trainees, but with </a:t>
            </a:r>
            <a:r>
              <a:rPr lang="en-US" sz="2400" b="1" dirty="0"/>
              <a:t>improvement of the thoroughness and quality of the procedure</a:t>
            </a:r>
          </a:p>
          <a:p>
            <a:endParaRPr lang="en-US" dirty="0"/>
          </a:p>
        </p:txBody>
      </p:sp>
      <p:sp>
        <p:nvSpPr>
          <p:cNvPr id="5" name="Rectangle 4"/>
          <p:cNvSpPr/>
          <p:nvPr/>
        </p:nvSpPr>
        <p:spPr>
          <a:xfrm>
            <a:off x="1200150" y="4815543"/>
            <a:ext cx="3711272" cy="230832"/>
          </a:xfrm>
          <a:prstGeom prst="rect">
            <a:avLst/>
          </a:prstGeom>
        </p:spPr>
        <p:txBody>
          <a:bodyPr wrap="none">
            <a:spAutoFit/>
          </a:bodyPr>
          <a:lstStyle/>
          <a:p>
            <a:r>
              <a:rPr lang="en-US" sz="900" dirty="0"/>
              <a:t>Fielding D, Maldonado F, Murgu S. </a:t>
            </a:r>
            <a:r>
              <a:rPr lang="en-US" sz="900" b="1" dirty="0" err="1"/>
              <a:t>Respirology</a:t>
            </a:r>
            <a:r>
              <a:rPr lang="en-US" sz="900" dirty="0"/>
              <a:t> (2014) 19, 472–482</a:t>
            </a:r>
          </a:p>
        </p:txBody>
      </p:sp>
      <p:sp>
        <p:nvSpPr>
          <p:cNvPr id="8" name="Rectangle 7"/>
          <p:cNvSpPr/>
          <p:nvPr/>
        </p:nvSpPr>
        <p:spPr>
          <a:xfrm>
            <a:off x="1200150" y="4352248"/>
            <a:ext cx="6858000" cy="369332"/>
          </a:xfrm>
          <a:prstGeom prst="rect">
            <a:avLst/>
          </a:prstGeom>
        </p:spPr>
        <p:txBody>
          <a:bodyPr wrap="square">
            <a:spAutoFit/>
          </a:bodyPr>
          <a:lstStyle/>
          <a:p>
            <a:r>
              <a:rPr lang="en-US" sz="900" dirty="0"/>
              <a:t>Kennedy CC, Maldonado F, Cook DA. Simulation-based bronchoscopy training: systematic review and meta-analysis. </a:t>
            </a:r>
            <a:r>
              <a:rPr lang="en-US" sz="900" b="1" dirty="0"/>
              <a:t>Chest</a:t>
            </a:r>
            <a:r>
              <a:rPr lang="en-US" sz="900" dirty="0"/>
              <a:t> 2013; 144: 183–92.</a:t>
            </a:r>
          </a:p>
        </p:txBody>
      </p:sp>
    </p:spTree>
    <p:extLst>
      <p:ext uri="{BB962C8B-B14F-4D97-AF65-F5344CB8AC3E}">
        <p14:creationId xmlns:p14="http://schemas.microsoft.com/office/powerpoint/2010/main" val="2368949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80" y="1094661"/>
            <a:ext cx="7604114" cy="938297"/>
          </a:xfrm>
        </p:spPr>
        <p:txBody>
          <a:bodyPr>
            <a:normAutofit/>
          </a:bodyPr>
          <a:lstStyle/>
          <a:p>
            <a:pPr algn="ctr"/>
            <a:r>
              <a:rPr lang="en-US" dirty="0">
                <a:solidFill>
                  <a:srgbClr val="008CC5"/>
                </a:solidFill>
              </a:rPr>
              <a:t>Hands on sessions: structured workflow to engage EACH participant</a:t>
            </a:r>
          </a:p>
        </p:txBody>
      </p:sp>
      <p:sp>
        <p:nvSpPr>
          <p:cNvPr id="8" name="Content Placeholder 7"/>
          <p:cNvSpPr>
            <a:spLocks noGrp="1"/>
          </p:cNvSpPr>
          <p:nvPr>
            <p:ph sz="quarter" idx="4"/>
          </p:nvPr>
        </p:nvSpPr>
        <p:spPr>
          <a:xfrm>
            <a:off x="4649002" y="2032958"/>
            <a:ext cx="3532471" cy="3254562"/>
          </a:xfrm>
        </p:spPr>
        <p:txBody>
          <a:bodyPr>
            <a:normAutofit lnSpcReduction="10000"/>
          </a:bodyPr>
          <a:lstStyle/>
          <a:p>
            <a:pPr lvl="0"/>
            <a:r>
              <a:rPr lang="en-US" dirty="0"/>
              <a:t>Describe the objectives and distribute the handouts</a:t>
            </a:r>
          </a:p>
          <a:p>
            <a:pPr lvl="0"/>
            <a:r>
              <a:rPr lang="en-US" dirty="0"/>
              <a:t>Review the tutorial materials</a:t>
            </a:r>
          </a:p>
          <a:p>
            <a:pPr lvl="0"/>
            <a:r>
              <a:rPr lang="en-US" dirty="0"/>
              <a:t>Assign the learners to specific roles that include the following;</a:t>
            </a:r>
          </a:p>
          <a:p>
            <a:pPr lvl="1"/>
            <a:r>
              <a:rPr lang="en-US" sz="1600" dirty="0"/>
              <a:t>Bronchoscopist </a:t>
            </a:r>
          </a:p>
          <a:p>
            <a:pPr lvl="1"/>
            <a:r>
              <a:rPr lang="en-US" sz="1600" dirty="0"/>
              <a:t>First Assistant</a:t>
            </a:r>
          </a:p>
          <a:p>
            <a:pPr lvl="1"/>
            <a:r>
              <a:rPr lang="en-US" sz="1600" dirty="0"/>
              <a:t>Second Assistant</a:t>
            </a:r>
          </a:p>
          <a:p>
            <a:pPr lvl="1"/>
            <a:r>
              <a:rPr lang="en-US" sz="1600" dirty="0"/>
              <a:t>Checklist reader</a:t>
            </a:r>
          </a:p>
          <a:p>
            <a:pPr lvl="1"/>
            <a:r>
              <a:rPr lang="en-US" sz="1600" dirty="0"/>
              <a:t>Time Keeper </a:t>
            </a:r>
          </a:p>
        </p:txBody>
      </p:sp>
      <p:pic>
        <p:nvPicPr>
          <p:cNvPr id="4" name="Picture 3"/>
          <p:cNvPicPr>
            <a:picLocks noChangeAspect="1"/>
          </p:cNvPicPr>
          <p:nvPr/>
        </p:nvPicPr>
        <p:blipFill>
          <a:blip r:embed="rId3"/>
          <a:stretch>
            <a:fillRect/>
          </a:stretch>
        </p:blipFill>
        <p:spPr>
          <a:xfrm>
            <a:off x="462920" y="2331468"/>
            <a:ext cx="3363716" cy="2522788"/>
          </a:xfrm>
          <a:prstGeom prst="rect">
            <a:avLst/>
          </a:prstGeom>
        </p:spPr>
      </p:pic>
    </p:spTree>
    <p:extLst>
      <p:ext uri="{BB962C8B-B14F-4D97-AF65-F5344CB8AC3E}">
        <p14:creationId xmlns:p14="http://schemas.microsoft.com/office/powerpoint/2010/main" val="1288715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07" y="331107"/>
            <a:ext cx="4057235" cy="566379"/>
          </a:xfrm>
        </p:spPr>
        <p:txBody>
          <a:bodyPr>
            <a:normAutofit fontScale="90000"/>
          </a:bodyPr>
          <a:lstStyle/>
          <a:p>
            <a:pPr algn="ctr"/>
            <a:r>
              <a:rPr lang="en-US" dirty="0"/>
              <a:t>Examples: </a:t>
            </a:r>
            <a:r>
              <a:rPr lang="en-US" dirty="0" err="1"/>
              <a:t>GAIn</a:t>
            </a:r>
            <a:r>
              <a:rPr lang="en-US" dirty="0"/>
              <a:t> Agenda</a:t>
            </a:r>
          </a:p>
        </p:txBody>
      </p:sp>
      <p:sp>
        <p:nvSpPr>
          <p:cNvPr id="3" name="Content Placeholder 2"/>
          <p:cNvSpPr>
            <a:spLocks noGrp="1"/>
          </p:cNvSpPr>
          <p:nvPr>
            <p:ph idx="1"/>
          </p:nvPr>
        </p:nvSpPr>
        <p:spPr>
          <a:xfrm>
            <a:off x="1181585" y="1224795"/>
            <a:ext cx="5248091" cy="3404955"/>
          </a:xfrm>
        </p:spPr>
        <p:txBody>
          <a:bodyPr>
            <a:noAutofit/>
          </a:bodyPr>
          <a:lstStyle/>
          <a:p>
            <a:r>
              <a:rPr lang="en-US" sz="1200" dirty="0"/>
              <a:t>8:30–9:00 AM	Registration and Breakfast</a:t>
            </a:r>
          </a:p>
          <a:p>
            <a:r>
              <a:rPr lang="en-US" sz="1200" dirty="0"/>
              <a:t>9:00–9:15 AM	Welcome, Introductions &amp; Summit Overview	</a:t>
            </a:r>
          </a:p>
          <a:p>
            <a:r>
              <a:rPr lang="en-US" sz="1200" dirty="0"/>
              <a:t>9:15–10:00 AM	Tumor Board Presentation/Discussion of Cases 	</a:t>
            </a:r>
          </a:p>
          <a:p>
            <a:r>
              <a:rPr lang="en-US" sz="1200" dirty="0"/>
              <a:t>10:00–10:55 AM	Breakout #1: </a:t>
            </a:r>
            <a:r>
              <a:rPr lang="en-US" sz="1200" dirty="0" err="1"/>
              <a:t>Mediastinal</a:t>
            </a:r>
            <a:r>
              <a:rPr lang="en-US" sz="1200" dirty="0"/>
              <a:t> Anatomy</a:t>
            </a:r>
          </a:p>
          <a:p>
            <a:r>
              <a:rPr lang="en-US" sz="1200" dirty="0"/>
              <a:t>		Breakout #2  15 Steps of Bronchoscopy</a:t>
            </a:r>
          </a:p>
          <a:p>
            <a:r>
              <a:rPr lang="en-US" sz="1200" dirty="0"/>
              <a:t>		Breakout #3: Slide Preparation</a:t>
            </a:r>
          </a:p>
          <a:p>
            <a:r>
              <a:rPr lang="en-US" sz="1200" dirty="0"/>
              <a:t>		Breakout #4  Pathology Analysis</a:t>
            </a:r>
          </a:p>
          <a:p>
            <a:r>
              <a:rPr lang="en-US" sz="1200" dirty="0"/>
              <a:t>10:55–11:10 AM	Break</a:t>
            </a:r>
          </a:p>
          <a:p>
            <a:r>
              <a:rPr lang="en-US" sz="1200" dirty="0"/>
              <a:t>11:10 AM–12:05 PM	Breakout #1: </a:t>
            </a:r>
            <a:r>
              <a:rPr lang="en-US" sz="1200" dirty="0" err="1"/>
              <a:t>Mediastinal</a:t>
            </a:r>
            <a:r>
              <a:rPr lang="en-US" sz="1200" dirty="0"/>
              <a:t> Anatomy</a:t>
            </a:r>
          </a:p>
          <a:p>
            <a:r>
              <a:rPr lang="en-US" sz="1200" dirty="0"/>
              <a:t>		Breakout #2  15 Steps of Bronchoscopy</a:t>
            </a:r>
          </a:p>
          <a:p>
            <a:r>
              <a:rPr lang="en-US" sz="1200" dirty="0"/>
              <a:t>		Breakout #3: Slide Preparation</a:t>
            </a:r>
          </a:p>
          <a:p>
            <a:r>
              <a:rPr lang="en-US" sz="1200" dirty="0"/>
              <a:t>		Breakout #4  Pathology Analysis</a:t>
            </a:r>
          </a:p>
          <a:p>
            <a:endParaRPr lang="en-US" sz="1200" dirty="0"/>
          </a:p>
          <a:p>
            <a:r>
              <a:rPr lang="en-US" sz="1200" dirty="0"/>
              <a:t>12:05 PM–12:35 PM	Lunch </a:t>
            </a:r>
          </a:p>
          <a:p>
            <a:endParaRPr lang="en-US" sz="1050" dirty="0"/>
          </a:p>
          <a:p>
            <a:endParaRPr lang="en-US" sz="1050" dirty="0"/>
          </a:p>
        </p:txBody>
      </p:sp>
    </p:spTree>
    <p:extLst>
      <p:ext uri="{BB962C8B-B14F-4D97-AF65-F5344CB8AC3E}">
        <p14:creationId xmlns:p14="http://schemas.microsoft.com/office/powerpoint/2010/main" val="1384013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630" y="933334"/>
            <a:ext cx="3704993" cy="857250"/>
          </a:xfrm>
        </p:spPr>
        <p:txBody>
          <a:bodyPr/>
          <a:lstStyle/>
          <a:p>
            <a:pPr algn="ctr"/>
            <a:r>
              <a:rPr lang="en-US" dirty="0"/>
              <a:t>Agenda (cont)</a:t>
            </a:r>
          </a:p>
        </p:txBody>
      </p:sp>
      <p:sp>
        <p:nvSpPr>
          <p:cNvPr id="3" name="Content Placeholder 2"/>
          <p:cNvSpPr>
            <a:spLocks noGrp="1"/>
          </p:cNvSpPr>
          <p:nvPr>
            <p:ph idx="1"/>
          </p:nvPr>
        </p:nvSpPr>
        <p:spPr>
          <a:xfrm>
            <a:off x="1410631" y="1647591"/>
            <a:ext cx="6030022" cy="2491271"/>
          </a:xfrm>
        </p:spPr>
        <p:txBody>
          <a:bodyPr>
            <a:normAutofit fontScale="47500" lnSpcReduction="20000"/>
          </a:bodyPr>
          <a:lstStyle/>
          <a:p>
            <a:endParaRPr lang="en-US" sz="6000" dirty="0"/>
          </a:p>
          <a:p>
            <a:r>
              <a:rPr lang="en-US" sz="2300" dirty="0"/>
              <a:t>12:35–1:20 PM	 PBL Workgroup Discussion &amp; Presentation Preparation</a:t>
            </a:r>
          </a:p>
          <a:p>
            <a:r>
              <a:rPr lang="en-US" sz="2300" dirty="0"/>
              <a:t>		</a:t>
            </a:r>
          </a:p>
          <a:p>
            <a:r>
              <a:rPr lang="en-US" sz="2300" dirty="0"/>
              <a:t>1:20–2:35 PM		PBL Presentations from Workgroups / Q&amp;A</a:t>
            </a:r>
          </a:p>
          <a:p>
            <a:endParaRPr lang="en-US" sz="2300" dirty="0"/>
          </a:p>
          <a:p>
            <a:r>
              <a:rPr lang="en-US" sz="2300" dirty="0"/>
              <a:t>2:35–2:55 PM		Summit Wrap-up</a:t>
            </a:r>
          </a:p>
          <a:p>
            <a:r>
              <a:rPr lang="en-US" sz="6000" dirty="0"/>
              <a:t>		</a:t>
            </a:r>
          </a:p>
          <a:p>
            <a:endParaRPr lang="en-US" dirty="0"/>
          </a:p>
        </p:txBody>
      </p:sp>
    </p:spTree>
    <p:extLst>
      <p:ext uri="{BB962C8B-B14F-4D97-AF65-F5344CB8AC3E}">
        <p14:creationId xmlns:p14="http://schemas.microsoft.com/office/powerpoint/2010/main" val="1718682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8-04 at 3.35.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70" y="96253"/>
            <a:ext cx="6545532" cy="5143500"/>
          </a:xfrm>
          <a:prstGeom prst="rect">
            <a:avLst/>
          </a:prstGeom>
        </p:spPr>
      </p:pic>
    </p:spTree>
    <p:extLst>
      <p:ext uri="{BB962C8B-B14F-4D97-AF65-F5344CB8AC3E}">
        <p14:creationId xmlns:p14="http://schemas.microsoft.com/office/powerpoint/2010/main" val="1588726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8-04 at 3.35.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78" y="1292737"/>
            <a:ext cx="5743575" cy="2133600"/>
          </a:xfrm>
          <a:prstGeom prst="rect">
            <a:avLst/>
          </a:prstGeom>
        </p:spPr>
      </p:pic>
    </p:spTree>
    <p:extLst>
      <p:ext uri="{BB962C8B-B14F-4D97-AF65-F5344CB8AC3E}">
        <p14:creationId xmlns:p14="http://schemas.microsoft.com/office/powerpoint/2010/main" val="4273839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0" y="9625"/>
            <a:ext cx="6172200" cy="939546"/>
          </a:xfrm>
        </p:spPr>
        <p:txBody>
          <a:bodyPr>
            <a:normAutofit/>
          </a:bodyPr>
          <a:lstStyle/>
          <a:p>
            <a:r>
              <a:rPr lang="en-US" dirty="0"/>
              <a:t>Experiential learning theory at </a:t>
            </a:r>
            <a:br>
              <a:rPr lang="en-US" dirty="0"/>
            </a:br>
            <a:r>
              <a:rPr lang="en-US" dirty="0"/>
              <a:t>CHEST courses- Outcomes </a:t>
            </a:r>
          </a:p>
        </p:txBody>
      </p:sp>
      <p:sp>
        <p:nvSpPr>
          <p:cNvPr id="3" name="Content Placeholder 2"/>
          <p:cNvSpPr>
            <a:spLocks noGrp="1"/>
          </p:cNvSpPr>
          <p:nvPr>
            <p:ph idx="1"/>
          </p:nvPr>
        </p:nvSpPr>
        <p:spPr>
          <a:xfrm>
            <a:off x="335432" y="1594862"/>
            <a:ext cx="6172200" cy="1753355"/>
          </a:xfrm>
        </p:spPr>
        <p:txBody>
          <a:bodyPr/>
          <a:lstStyle/>
          <a:p>
            <a:r>
              <a:rPr lang="en-US" dirty="0"/>
              <a:t>CHEST Courses- </a:t>
            </a:r>
            <a:r>
              <a:rPr lang="en-US" sz="1500" dirty="0"/>
              <a:t>Greenstein YY et al. Chest 2017</a:t>
            </a:r>
          </a:p>
          <a:p>
            <a:r>
              <a:rPr lang="en-US" dirty="0"/>
              <a:t>GAIN projects- </a:t>
            </a:r>
            <a:r>
              <a:rPr lang="en-US" sz="1500" dirty="0"/>
              <a:t>Murgu SD et al. Chest 2018</a:t>
            </a:r>
          </a:p>
          <a:p>
            <a:r>
              <a:rPr lang="en-US" sz="1500" dirty="0"/>
              <a:t>Domain Task Forces- Airway, Bronchoscopy courses-work in progress</a:t>
            </a:r>
          </a:p>
          <a:p>
            <a:endParaRPr lang="en-US" dirty="0"/>
          </a:p>
        </p:txBody>
      </p:sp>
    </p:spTree>
    <p:extLst>
      <p:ext uri="{BB962C8B-B14F-4D97-AF65-F5344CB8AC3E}">
        <p14:creationId xmlns:p14="http://schemas.microsoft.com/office/powerpoint/2010/main" val="72732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10-20 at 9.26.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2538" y="1704513"/>
            <a:ext cx="2625437" cy="3288946"/>
          </a:xfrm>
          <a:prstGeom prst="rect">
            <a:avLst/>
          </a:prstGeom>
        </p:spPr>
      </p:pic>
      <p:pic>
        <p:nvPicPr>
          <p:cNvPr id="6" name="Picture 5" descr="Screen Shot 2016-10-20 at 9.29.2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6642" y="1635293"/>
            <a:ext cx="2552200" cy="3574890"/>
          </a:xfrm>
          <a:prstGeom prst="rect">
            <a:avLst/>
          </a:prstGeom>
        </p:spPr>
      </p:pic>
      <p:sp>
        <p:nvSpPr>
          <p:cNvPr id="2" name="Rectangle 1"/>
          <p:cNvSpPr/>
          <p:nvPr/>
        </p:nvSpPr>
        <p:spPr>
          <a:xfrm>
            <a:off x="1104466" y="1104378"/>
            <a:ext cx="6816290" cy="461665"/>
          </a:xfrm>
          <a:prstGeom prst="rect">
            <a:avLst/>
          </a:prstGeom>
        </p:spPr>
        <p:txBody>
          <a:bodyPr wrap="none">
            <a:spAutoFit/>
          </a:bodyPr>
          <a:lstStyle/>
          <a:p>
            <a:r>
              <a:rPr lang="en-US" sz="2400" b="1" dirty="0">
                <a:solidFill>
                  <a:srgbClr val="000000"/>
                </a:solidFill>
              </a:rPr>
              <a:t>Active engagement leads to durable learning </a:t>
            </a:r>
          </a:p>
        </p:txBody>
      </p:sp>
      <p:sp>
        <p:nvSpPr>
          <p:cNvPr id="3" name="TextBox 2"/>
          <p:cNvSpPr txBox="1"/>
          <p:nvPr/>
        </p:nvSpPr>
        <p:spPr>
          <a:xfrm>
            <a:off x="5719350" y="4993459"/>
            <a:ext cx="1011815" cy="300082"/>
          </a:xfrm>
          <a:prstGeom prst="rect">
            <a:avLst/>
          </a:prstGeom>
          <a:noFill/>
        </p:spPr>
        <p:txBody>
          <a:bodyPr wrap="none" rtlCol="0">
            <a:spAutoFit/>
          </a:bodyPr>
          <a:lstStyle/>
          <a:p>
            <a:r>
              <a:rPr lang="en-US" sz="1350" dirty="0"/>
              <a:t>1706-1790</a:t>
            </a:r>
          </a:p>
        </p:txBody>
      </p:sp>
    </p:spTree>
    <p:extLst>
      <p:ext uri="{BB962C8B-B14F-4D97-AF65-F5344CB8AC3E}">
        <p14:creationId xmlns:p14="http://schemas.microsoft.com/office/powerpoint/2010/main" val="863838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172200" cy="939546"/>
          </a:xfrm>
        </p:spPr>
        <p:txBody>
          <a:bodyPr/>
          <a:lstStyle/>
          <a:p>
            <a:r>
              <a:rPr lang="en-US" dirty="0">
                <a:solidFill>
                  <a:srgbClr val="008CC5"/>
                </a:solidFill>
              </a:rPr>
              <a:t>Background</a:t>
            </a:r>
          </a:p>
        </p:txBody>
      </p:sp>
      <p:sp>
        <p:nvSpPr>
          <p:cNvPr id="3" name="Content Placeholder 2"/>
          <p:cNvSpPr>
            <a:spLocks noGrp="1"/>
          </p:cNvSpPr>
          <p:nvPr>
            <p:ph idx="1"/>
          </p:nvPr>
        </p:nvSpPr>
        <p:spPr>
          <a:xfrm>
            <a:off x="897623" y="1194403"/>
            <a:ext cx="7592036" cy="2951635"/>
          </a:xfrm>
        </p:spPr>
        <p:txBody>
          <a:bodyPr>
            <a:normAutofit/>
          </a:bodyPr>
          <a:lstStyle/>
          <a:p>
            <a:r>
              <a:rPr lang="en-US" dirty="0"/>
              <a:t>Implementation of more active and </a:t>
            </a:r>
            <a:r>
              <a:rPr lang="en-US" b="1" dirty="0"/>
              <a:t>self directed learning strategies </a:t>
            </a:r>
            <a:r>
              <a:rPr lang="en-US" dirty="0"/>
              <a:t>to promote the desired change in behaviors</a:t>
            </a:r>
          </a:p>
          <a:p>
            <a:r>
              <a:rPr lang="en-US" dirty="0"/>
              <a:t>Apply experiential learning model to overall curriculum design</a:t>
            </a:r>
          </a:p>
          <a:p>
            <a:r>
              <a:rPr lang="en-US" b="1" dirty="0"/>
              <a:t>Learner’s new knowledge does not necessarily lead to new behavior </a:t>
            </a:r>
          </a:p>
        </p:txBody>
      </p:sp>
      <p:sp>
        <p:nvSpPr>
          <p:cNvPr id="4" name="Rectangle 3"/>
          <p:cNvSpPr/>
          <p:nvPr/>
        </p:nvSpPr>
        <p:spPr>
          <a:xfrm>
            <a:off x="4546910" y="4502181"/>
            <a:ext cx="2502608" cy="300082"/>
          </a:xfrm>
          <a:prstGeom prst="rect">
            <a:avLst/>
          </a:prstGeom>
        </p:spPr>
        <p:txBody>
          <a:bodyPr wrap="none">
            <a:spAutoFit/>
          </a:bodyPr>
          <a:lstStyle/>
          <a:p>
            <a:r>
              <a:rPr lang="en-US" sz="1350" dirty="0" err="1"/>
              <a:t>Acad</a:t>
            </a:r>
            <a:r>
              <a:rPr lang="en-US" sz="1350" dirty="0"/>
              <a:t> Med. 2005; 80:680–684.</a:t>
            </a:r>
          </a:p>
        </p:txBody>
      </p:sp>
      <p:pic>
        <p:nvPicPr>
          <p:cNvPr id="5" name="Picture 4" descr="Screen Shot 2016-10-20 at 9.51.15 AM.png">
            <a:extLst>
              <a:ext uri="{FF2B5EF4-FFF2-40B4-BE49-F238E27FC236}">
                <a16:creationId xmlns:a16="http://schemas.microsoft.com/office/drawing/2014/main" id="{EFB08031-157A-2541-BFAD-BF080583F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32" y="3127521"/>
            <a:ext cx="3076195" cy="2037034"/>
          </a:xfrm>
          <a:prstGeom prst="rect">
            <a:avLst/>
          </a:prstGeom>
        </p:spPr>
      </p:pic>
      <p:sp>
        <p:nvSpPr>
          <p:cNvPr id="6" name="Rectangle 5">
            <a:extLst>
              <a:ext uri="{FF2B5EF4-FFF2-40B4-BE49-F238E27FC236}">
                <a16:creationId xmlns:a16="http://schemas.microsoft.com/office/drawing/2014/main" id="{19F2E2C0-32D9-7944-83FF-A6FBE7AC14F2}"/>
              </a:ext>
            </a:extLst>
          </p:cNvPr>
          <p:cNvSpPr/>
          <p:nvPr/>
        </p:nvSpPr>
        <p:spPr>
          <a:xfrm>
            <a:off x="4546910" y="4872562"/>
            <a:ext cx="2376488" cy="207749"/>
          </a:xfrm>
          <a:prstGeom prst="rect">
            <a:avLst/>
          </a:prstGeom>
        </p:spPr>
        <p:txBody>
          <a:bodyPr wrap="square">
            <a:spAutoFit/>
          </a:bodyPr>
          <a:lstStyle/>
          <a:p>
            <a:r>
              <a:rPr lang="en-US" sz="750" dirty="0"/>
              <a:t>http://</a:t>
            </a:r>
            <a:r>
              <a:rPr lang="en-US" sz="750" dirty="0" err="1"/>
              <a:t>www.michaelmccurry.net</a:t>
            </a:r>
            <a:endParaRPr lang="en-US" sz="750" dirty="0"/>
          </a:p>
        </p:txBody>
      </p:sp>
    </p:spTree>
    <p:extLst>
      <p:ext uri="{BB962C8B-B14F-4D97-AF65-F5344CB8AC3E}">
        <p14:creationId xmlns:p14="http://schemas.microsoft.com/office/powerpoint/2010/main" val="3336681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50" y="84602"/>
            <a:ext cx="6333688" cy="939546"/>
          </a:xfrm>
        </p:spPr>
        <p:txBody>
          <a:bodyPr>
            <a:normAutofit/>
          </a:bodyPr>
          <a:lstStyle/>
          <a:p>
            <a:r>
              <a:rPr lang="en-US" dirty="0">
                <a:solidFill>
                  <a:srgbClr val="008CC5"/>
                </a:solidFill>
              </a:rPr>
              <a:t>Current questions for curriculum planners</a:t>
            </a:r>
          </a:p>
        </p:txBody>
      </p:sp>
      <p:sp>
        <p:nvSpPr>
          <p:cNvPr id="3" name="Content Placeholder 2"/>
          <p:cNvSpPr>
            <a:spLocks noGrp="1"/>
          </p:cNvSpPr>
          <p:nvPr>
            <p:ph idx="1"/>
          </p:nvPr>
        </p:nvSpPr>
        <p:spPr>
          <a:xfrm>
            <a:off x="1415807" y="1226833"/>
            <a:ext cx="6372922" cy="3394472"/>
          </a:xfrm>
        </p:spPr>
        <p:txBody>
          <a:bodyPr>
            <a:normAutofit/>
          </a:bodyPr>
          <a:lstStyle/>
          <a:p>
            <a:pPr marL="342900" indent="-342900">
              <a:buFont typeface="+mj-lt"/>
              <a:buAutoNum type="arabicPeriod"/>
            </a:pPr>
            <a:r>
              <a:rPr lang="en-US" dirty="0"/>
              <a:t>What should be included in the curriculum?</a:t>
            </a:r>
          </a:p>
          <a:p>
            <a:pPr marL="342900" indent="-342900">
              <a:buFont typeface="+mj-lt"/>
              <a:buAutoNum type="arabicPeriod"/>
            </a:pPr>
            <a:r>
              <a:rPr lang="en-US" dirty="0"/>
              <a:t>How should this knowledge be delivered?</a:t>
            </a:r>
          </a:p>
          <a:p>
            <a:pPr marL="342900" indent="-342900">
              <a:buFont typeface="+mj-lt"/>
              <a:buAutoNum type="arabicPeriod"/>
            </a:pPr>
            <a:r>
              <a:rPr lang="en-US" dirty="0"/>
              <a:t>Why design curricula that foster active learning?</a:t>
            </a:r>
          </a:p>
          <a:p>
            <a:endParaRPr lang="en-US" dirty="0"/>
          </a:p>
        </p:txBody>
      </p:sp>
      <p:pic>
        <p:nvPicPr>
          <p:cNvPr id="4" name="Picture 2" descr="C:\Documents and Settings\Henri Colt\Desktop\2012 files\June 2011\Presenter Media files\solution_group_thinking_500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39353" y="2840198"/>
            <a:ext cx="3025379" cy="257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172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580" y="91594"/>
            <a:ext cx="6172200" cy="939546"/>
          </a:xfrm>
        </p:spPr>
        <p:txBody>
          <a:bodyPr/>
          <a:lstStyle/>
          <a:p>
            <a:r>
              <a:rPr lang="en-US" dirty="0">
                <a:solidFill>
                  <a:srgbClr val="008CC5"/>
                </a:solidFill>
              </a:rPr>
              <a:t>Kolb ‘s learning styles </a:t>
            </a:r>
          </a:p>
        </p:txBody>
      </p:sp>
      <p:sp>
        <p:nvSpPr>
          <p:cNvPr id="3" name="Content Placeholder 2"/>
          <p:cNvSpPr>
            <a:spLocks noGrp="1"/>
          </p:cNvSpPr>
          <p:nvPr>
            <p:ph idx="1"/>
          </p:nvPr>
        </p:nvSpPr>
        <p:spPr>
          <a:xfrm>
            <a:off x="529972" y="1215806"/>
            <a:ext cx="7884186" cy="2743200"/>
          </a:xfrm>
        </p:spPr>
        <p:txBody>
          <a:bodyPr>
            <a:normAutofit/>
          </a:bodyPr>
          <a:lstStyle/>
          <a:p>
            <a:r>
              <a:rPr lang="en-US" b="1" dirty="0">
                <a:latin typeface="+mn-lt"/>
                <a:cs typeface="+mn-cs"/>
              </a:rPr>
              <a:t>Experience</a:t>
            </a:r>
            <a:r>
              <a:rPr lang="en-US" dirty="0">
                <a:latin typeface="+mn-lt"/>
                <a:cs typeface="+mn-cs"/>
              </a:rPr>
              <a:t> as the central role in the learning process differentiated the experiential approach from those of other learning theories</a:t>
            </a:r>
            <a:endParaRPr lang="en-US" dirty="0"/>
          </a:p>
          <a:p>
            <a:r>
              <a:rPr lang="en-US" dirty="0"/>
              <a:t>Necessity for </a:t>
            </a:r>
            <a:r>
              <a:rPr lang="en-US" b="1" dirty="0"/>
              <a:t>learning formats </a:t>
            </a:r>
            <a:r>
              <a:rPr lang="en-US" dirty="0"/>
              <a:t>conducive to the majority of learners, </a:t>
            </a:r>
          </a:p>
          <a:p>
            <a:r>
              <a:rPr lang="en-US" dirty="0"/>
              <a:t>Learners may have </a:t>
            </a:r>
            <a:r>
              <a:rPr lang="en-US" b="1" dirty="0"/>
              <a:t>learning styles that differ </a:t>
            </a:r>
            <a:r>
              <a:rPr lang="en-US" dirty="0"/>
              <a:t>from the preferred style of the instructor</a:t>
            </a:r>
          </a:p>
        </p:txBody>
      </p:sp>
      <p:sp>
        <p:nvSpPr>
          <p:cNvPr id="4" name="Rectangle 3"/>
          <p:cNvSpPr/>
          <p:nvPr/>
        </p:nvSpPr>
        <p:spPr>
          <a:xfrm>
            <a:off x="278719" y="4907009"/>
            <a:ext cx="6355923" cy="369332"/>
          </a:xfrm>
          <a:prstGeom prst="rect">
            <a:avLst/>
          </a:prstGeom>
        </p:spPr>
        <p:txBody>
          <a:bodyPr wrap="square">
            <a:spAutoFit/>
          </a:bodyPr>
          <a:lstStyle/>
          <a:p>
            <a:r>
              <a:rPr lang="en-US" sz="900" dirty="0"/>
              <a:t>Kolb DA. Experiential Learning: Experience as the Source of Learning and Development.</a:t>
            </a:r>
          </a:p>
          <a:p>
            <a:r>
              <a:rPr lang="en-US" sz="900" dirty="0"/>
              <a:t>Englewood Cliffs, NJ: Prentice Hall, 1984.</a:t>
            </a:r>
          </a:p>
        </p:txBody>
      </p:sp>
      <p:sp>
        <p:nvSpPr>
          <p:cNvPr id="5" name="Rectangle 4">
            <a:extLst>
              <a:ext uri="{FF2B5EF4-FFF2-40B4-BE49-F238E27FC236}">
                <a16:creationId xmlns:a16="http://schemas.microsoft.com/office/drawing/2014/main" id="{B650C603-31AA-744E-90AB-A927B8455267}"/>
              </a:ext>
            </a:extLst>
          </p:cNvPr>
          <p:cNvSpPr/>
          <p:nvPr/>
        </p:nvSpPr>
        <p:spPr>
          <a:xfrm>
            <a:off x="6904523" y="4993459"/>
            <a:ext cx="1598579" cy="300082"/>
          </a:xfrm>
          <a:prstGeom prst="rect">
            <a:avLst/>
          </a:prstGeom>
        </p:spPr>
        <p:txBody>
          <a:bodyPr wrap="none">
            <a:spAutoFit/>
          </a:bodyPr>
          <a:lstStyle/>
          <a:p>
            <a:r>
              <a:rPr lang="en-US" sz="1350" dirty="0" err="1"/>
              <a:t>www.spring.org.uk</a:t>
            </a:r>
            <a:endParaRPr lang="en-US" sz="1350" dirty="0"/>
          </a:p>
        </p:txBody>
      </p:sp>
      <p:pic>
        <p:nvPicPr>
          <p:cNvPr id="7" name="Picture 6">
            <a:extLst>
              <a:ext uri="{FF2B5EF4-FFF2-40B4-BE49-F238E27FC236}">
                <a16:creationId xmlns:a16="http://schemas.microsoft.com/office/drawing/2014/main" id="{DC275808-037E-4E43-B6D6-0BC50F8FB020}"/>
              </a:ext>
            </a:extLst>
          </p:cNvPr>
          <p:cNvPicPr>
            <a:picLocks noChangeAspect="1"/>
          </p:cNvPicPr>
          <p:nvPr/>
        </p:nvPicPr>
        <p:blipFill>
          <a:blip r:embed="rId3"/>
          <a:stretch>
            <a:fillRect/>
          </a:stretch>
        </p:blipFill>
        <p:spPr>
          <a:xfrm>
            <a:off x="3616072" y="3134656"/>
            <a:ext cx="2073714" cy="1587687"/>
          </a:xfrm>
          <a:prstGeom prst="rect">
            <a:avLst/>
          </a:prstGeom>
        </p:spPr>
      </p:pic>
    </p:spTree>
    <p:extLst>
      <p:ext uri="{BB962C8B-B14F-4D97-AF65-F5344CB8AC3E}">
        <p14:creationId xmlns:p14="http://schemas.microsoft.com/office/powerpoint/2010/main" val="315533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5-14 at 4.52.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899" y="1191212"/>
            <a:ext cx="6085631" cy="3793863"/>
          </a:xfrm>
          <a:prstGeom prst="rect">
            <a:avLst/>
          </a:prstGeom>
        </p:spPr>
      </p:pic>
      <p:sp>
        <p:nvSpPr>
          <p:cNvPr id="5" name="Rectangle 4"/>
          <p:cNvSpPr/>
          <p:nvPr/>
        </p:nvSpPr>
        <p:spPr>
          <a:xfrm>
            <a:off x="1002977" y="5016542"/>
            <a:ext cx="1992853" cy="253916"/>
          </a:xfrm>
          <a:prstGeom prst="rect">
            <a:avLst/>
          </a:prstGeom>
        </p:spPr>
        <p:txBody>
          <a:bodyPr wrap="none">
            <a:spAutoFit/>
          </a:bodyPr>
          <a:lstStyle/>
          <a:p>
            <a:r>
              <a:rPr lang="en-US" sz="1050" dirty="0" err="1"/>
              <a:t>Acad</a:t>
            </a:r>
            <a:r>
              <a:rPr lang="en-US" sz="1050" dirty="0"/>
              <a:t> Med. 2005; 80:680–684.</a:t>
            </a:r>
          </a:p>
        </p:txBody>
      </p:sp>
      <p:sp>
        <p:nvSpPr>
          <p:cNvPr id="6" name="Title 5"/>
          <p:cNvSpPr>
            <a:spLocks noGrp="1"/>
          </p:cNvSpPr>
          <p:nvPr>
            <p:ph type="title"/>
          </p:nvPr>
        </p:nvSpPr>
        <p:spPr>
          <a:xfrm>
            <a:off x="281725" y="208299"/>
            <a:ext cx="6172200" cy="939546"/>
          </a:xfrm>
        </p:spPr>
        <p:txBody>
          <a:bodyPr/>
          <a:lstStyle/>
          <a:p>
            <a:r>
              <a:rPr lang="en-US" dirty="0">
                <a:solidFill>
                  <a:srgbClr val="008CC5"/>
                </a:solidFill>
              </a:rPr>
              <a:t>4 Learning styles</a:t>
            </a:r>
          </a:p>
        </p:txBody>
      </p:sp>
      <p:sp>
        <p:nvSpPr>
          <p:cNvPr id="2" name="TextBox 1"/>
          <p:cNvSpPr txBox="1"/>
          <p:nvPr/>
        </p:nvSpPr>
        <p:spPr>
          <a:xfrm>
            <a:off x="5026796" y="1184982"/>
            <a:ext cx="607859" cy="300082"/>
          </a:xfrm>
          <a:prstGeom prst="rect">
            <a:avLst/>
          </a:prstGeom>
          <a:noFill/>
        </p:spPr>
        <p:txBody>
          <a:bodyPr wrap="none" rtlCol="0">
            <a:spAutoFit/>
          </a:bodyPr>
          <a:lstStyle/>
          <a:p>
            <a:r>
              <a:rPr lang="en-US" sz="1350" dirty="0"/>
              <a:t>event</a:t>
            </a:r>
          </a:p>
        </p:txBody>
      </p:sp>
      <p:sp>
        <p:nvSpPr>
          <p:cNvPr id="3" name="TextBox 2"/>
          <p:cNvSpPr txBox="1"/>
          <p:nvPr/>
        </p:nvSpPr>
        <p:spPr>
          <a:xfrm>
            <a:off x="2995830" y="1179312"/>
            <a:ext cx="982961" cy="300082"/>
          </a:xfrm>
          <a:prstGeom prst="rect">
            <a:avLst/>
          </a:prstGeom>
          <a:noFill/>
        </p:spPr>
        <p:txBody>
          <a:bodyPr wrap="none" rtlCol="0">
            <a:spAutoFit/>
          </a:bodyPr>
          <a:lstStyle/>
          <a:p>
            <a:r>
              <a:rPr lang="en-US" sz="1350" dirty="0"/>
              <a:t>interaction</a:t>
            </a:r>
          </a:p>
        </p:txBody>
      </p:sp>
      <p:sp>
        <p:nvSpPr>
          <p:cNvPr id="7" name="TextBox 6"/>
          <p:cNvSpPr txBox="1"/>
          <p:nvPr/>
        </p:nvSpPr>
        <p:spPr>
          <a:xfrm>
            <a:off x="3174443" y="4571697"/>
            <a:ext cx="665567" cy="300082"/>
          </a:xfrm>
          <a:prstGeom prst="rect">
            <a:avLst/>
          </a:prstGeom>
          <a:noFill/>
        </p:spPr>
        <p:txBody>
          <a:bodyPr wrap="none" rtlCol="0">
            <a:spAutoFit/>
          </a:bodyPr>
          <a:lstStyle/>
          <a:p>
            <a:r>
              <a:rPr lang="en-US" sz="1350" dirty="0"/>
              <a:t>theory</a:t>
            </a:r>
          </a:p>
        </p:txBody>
      </p:sp>
      <p:sp>
        <p:nvSpPr>
          <p:cNvPr id="8" name="TextBox 7"/>
          <p:cNvSpPr txBox="1"/>
          <p:nvPr/>
        </p:nvSpPr>
        <p:spPr>
          <a:xfrm>
            <a:off x="5126461" y="4572996"/>
            <a:ext cx="511679" cy="300082"/>
          </a:xfrm>
          <a:prstGeom prst="rect">
            <a:avLst/>
          </a:prstGeom>
          <a:noFill/>
        </p:spPr>
        <p:txBody>
          <a:bodyPr wrap="none" rtlCol="0">
            <a:spAutoFit/>
          </a:bodyPr>
          <a:lstStyle/>
          <a:p>
            <a:r>
              <a:rPr lang="en-US" sz="1350" dirty="0"/>
              <a:t>idea</a:t>
            </a:r>
          </a:p>
        </p:txBody>
      </p:sp>
    </p:spTree>
    <p:extLst>
      <p:ext uri="{BB962C8B-B14F-4D97-AF65-F5344CB8AC3E}">
        <p14:creationId xmlns:p14="http://schemas.microsoft.com/office/powerpoint/2010/main" val="61155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50444" y="1011413"/>
            <a:ext cx="6391676" cy="857250"/>
          </a:xfrm>
        </p:spPr>
        <p:txBody>
          <a:bodyPr>
            <a:noAutofit/>
          </a:bodyPr>
          <a:lstStyle/>
          <a:p>
            <a:r>
              <a:rPr lang="en-US" sz="1500" dirty="0"/>
              <a:t>Which learning style is preferred by the majority of physicians involved in medical education?</a:t>
            </a:r>
          </a:p>
        </p:txBody>
      </p:sp>
      <p:sp>
        <p:nvSpPr>
          <p:cNvPr id="3" name="TPAnswers"/>
          <p:cNvSpPr>
            <a:spLocks noGrp="1"/>
          </p:cNvSpPr>
          <p:nvPr>
            <p:ph idx="1"/>
            <p:custDataLst>
              <p:tags r:id="rId2"/>
            </p:custDataLst>
          </p:nvPr>
        </p:nvSpPr>
        <p:spPr>
          <a:xfrm>
            <a:off x="460182" y="1800818"/>
            <a:ext cx="3086100" cy="3350578"/>
          </a:xfrm>
        </p:spPr>
        <p:txBody>
          <a:bodyPr>
            <a:normAutofit/>
          </a:bodyPr>
          <a:lstStyle/>
          <a:p>
            <a:pPr marL="474917" indent="-385763">
              <a:buFont typeface="+mj-lt"/>
              <a:buAutoNum type="alphaUcPeriod"/>
            </a:pPr>
            <a:r>
              <a:rPr lang="en-US" sz="1500" dirty="0"/>
              <a:t>Diverging and Assimilating</a:t>
            </a:r>
          </a:p>
          <a:p>
            <a:pPr marL="474917" indent="-385763">
              <a:buFont typeface="+mj-lt"/>
              <a:buAutoNum type="alphaUcPeriod"/>
            </a:pPr>
            <a:r>
              <a:rPr lang="en-US" sz="1500" dirty="0"/>
              <a:t>Converging and Accommodating </a:t>
            </a:r>
          </a:p>
        </p:txBody>
      </p:sp>
      <p:pic>
        <p:nvPicPr>
          <p:cNvPr id="4" name="Picture 3" descr="Screen Shot 2015-05-14 at 4.52.0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5754" y="2320706"/>
            <a:ext cx="4338070" cy="2704411"/>
          </a:xfrm>
          <a:prstGeom prst="rect">
            <a:avLst/>
          </a:prstGeom>
        </p:spPr>
      </p:pic>
      <p:pic>
        <p:nvPicPr>
          <p:cNvPr id="9" name="TPChart" title="Results Chart">
            <a:extLst>
              <a:ext uri="{FF2B5EF4-FFF2-40B4-BE49-F238E27FC236}">
                <a16:creationId xmlns:a16="http://schemas.microsoft.com/office/drawing/2014/main" id="{8BFCE06E-FF0E-5646-BE43-221FF095989D}"/>
              </a:ext>
            </a:extLst>
          </p:cNvPr>
          <p:cNvPicPr>
            <a:picLocks/>
          </p:cNvPicPr>
          <p:nvPr>
            <p:custDataLst>
              <p:tags r:id="rId3"/>
            </p:custDataLst>
          </p:nvPr>
        </p:nvPicPr>
        <p:blipFill>
          <a:blip r:embed="rId6"/>
          <a:stretch>
            <a:fillRect/>
          </a:stretch>
        </p:blipFill>
        <p:spPr>
          <a:xfrm>
            <a:off x="1172836" y="2793757"/>
            <a:ext cx="2272424" cy="2556477"/>
          </a:xfrm>
          <a:prstGeom prst="rect">
            <a:avLst/>
          </a:prstGeom>
        </p:spPr>
      </p:pic>
    </p:spTree>
    <p:custDataLst>
      <p:tags r:id="rId1"/>
    </p:custDataLst>
    <p:extLst>
      <p:ext uri="{BB962C8B-B14F-4D97-AF65-F5344CB8AC3E}">
        <p14:creationId xmlns:p14="http://schemas.microsoft.com/office/powerpoint/2010/main" val="386694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5-14 at 4.52.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8229" y="1303276"/>
            <a:ext cx="4995285" cy="3114127"/>
          </a:xfrm>
          <a:prstGeom prst="rect">
            <a:avLst/>
          </a:prstGeom>
        </p:spPr>
      </p:pic>
      <p:sp>
        <p:nvSpPr>
          <p:cNvPr id="5" name="Rectangle 4"/>
          <p:cNvSpPr/>
          <p:nvPr/>
        </p:nvSpPr>
        <p:spPr>
          <a:xfrm>
            <a:off x="4925795" y="4594622"/>
            <a:ext cx="2502608" cy="300082"/>
          </a:xfrm>
          <a:prstGeom prst="rect">
            <a:avLst/>
          </a:prstGeom>
        </p:spPr>
        <p:txBody>
          <a:bodyPr wrap="none">
            <a:spAutoFit/>
          </a:bodyPr>
          <a:lstStyle/>
          <a:p>
            <a:r>
              <a:rPr lang="en-US" sz="1350" dirty="0" err="1"/>
              <a:t>Acad</a:t>
            </a:r>
            <a:r>
              <a:rPr lang="en-US" sz="1350" dirty="0"/>
              <a:t> Med. 2005; 80:680–684.</a:t>
            </a:r>
          </a:p>
        </p:txBody>
      </p:sp>
      <p:sp>
        <p:nvSpPr>
          <p:cNvPr id="6" name="Title 5"/>
          <p:cNvSpPr>
            <a:spLocks noGrp="1"/>
          </p:cNvSpPr>
          <p:nvPr>
            <p:ph type="title"/>
          </p:nvPr>
        </p:nvSpPr>
        <p:spPr>
          <a:xfrm>
            <a:off x="200798" y="167662"/>
            <a:ext cx="6712716" cy="857250"/>
          </a:xfrm>
        </p:spPr>
        <p:txBody>
          <a:bodyPr>
            <a:noAutofit/>
          </a:bodyPr>
          <a:lstStyle/>
          <a:p>
            <a:r>
              <a:rPr lang="en-US" sz="1500" dirty="0">
                <a:solidFill>
                  <a:srgbClr val="008CC5"/>
                </a:solidFill>
              </a:rPr>
              <a:t>Although there are 4 Learning styles: Q 3 and </a:t>
            </a:r>
            <a:br>
              <a:rPr lang="en-US" sz="1500" dirty="0">
                <a:solidFill>
                  <a:srgbClr val="008CC5"/>
                </a:solidFill>
              </a:rPr>
            </a:br>
            <a:r>
              <a:rPr lang="en-US" sz="1500" dirty="0">
                <a:solidFill>
                  <a:srgbClr val="008CC5"/>
                </a:solidFill>
              </a:rPr>
              <a:t>Q 4 preferred by physicians involved in med </a:t>
            </a:r>
            <a:r>
              <a:rPr lang="en-US" sz="1500" dirty="0" err="1">
                <a:solidFill>
                  <a:srgbClr val="008CC5"/>
                </a:solidFill>
              </a:rPr>
              <a:t>ed</a:t>
            </a:r>
            <a:endParaRPr lang="en-US" sz="1500" dirty="0">
              <a:solidFill>
                <a:srgbClr val="008CC5"/>
              </a:solidFill>
            </a:endParaRPr>
          </a:p>
        </p:txBody>
      </p:sp>
      <p:sp>
        <p:nvSpPr>
          <p:cNvPr id="2" name="Rectangle 1"/>
          <p:cNvSpPr/>
          <p:nvPr/>
        </p:nvSpPr>
        <p:spPr>
          <a:xfrm>
            <a:off x="1918228" y="1303276"/>
            <a:ext cx="2457431" cy="3033425"/>
          </a:xfrm>
          <a:prstGeom prst="rect">
            <a:avLst/>
          </a:prstGeom>
          <a:gradFill flip="none" rotWithShape="1">
            <a:gsLst>
              <a:gs pos="0">
                <a:schemeClr val="accent1">
                  <a:shade val="47500"/>
                  <a:satMod val="137000"/>
                  <a:alpha val="14000"/>
                </a:schemeClr>
              </a:gs>
              <a:gs pos="55000">
                <a:schemeClr val="accent1">
                  <a:shade val="69000"/>
                  <a:satMod val="137000"/>
                  <a:alpha val="14000"/>
                </a:schemeClr>
              </a:gs>
              <a:gs pos="100000">
                <a:schemeClr val="accent1">
                  <a:shade val="98000"/>
                  <a:satMod val="137000"/>
                  <a:alpha val="1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TextBox 2"/>
          <p:cNvSpPr txBox="1"/>
          <p:nvPr/>
        </p:nvSpPr>
        <p:spPr>
          <a:xfrm>
            <a:off x="1288285" y="3191731"/>
            <a:ext cx="530915" cy="300082"/>
          </a:xfrm>
          <a:prstGeom prst="rect">
            <a:avLst/>
          </a:prstGeom>
          <a:noFill/>
        </p:spPr>
        <p:txBody>
          <a:bodyPr wrap="none" rtlCol="0">
            <a:spAutoFit/>
          </a:bodyPr>
          <a:lstStyle/>
          <a:p>
            <a:r>
              <a:rPr lang="en-US" sz="1350" dirty="0"/>
              <a:t>37%</a:t>
            </a:r>
          </a:p>
        </p:txBody>
      </p:sp>
      <p:sp>
        <p:nvSpPr>
          <p:cNvPr id="7" name="TextBox 6"/>
          <p:cNvSpPr txBox="1"/>
          <p:nvPr/>
        </p:nvSpPr>
        <p:spPr>
          <a:xfrm>
            <a:off x="1271547" y="2070381"/>
            <a:ext cx="530915" cy="300082"/>
          </a:xfrm>
          <a:prstGeom prst="rect">
            <a:avLst/>
          </a:prstGeom>
          <a:noFill/>
        </p:spPr>
        <p:txBody>
          <a:bodyPr wrap="none" rtlCol="0">
            <a:spAutoFit/>
          </a:bodyPr>
          <a:lstStyle/>
          <a:p>
            <a:r>
              <a:rPr lang="en-US" sz="1350" dirty="0"/>
              <a:t>22%</a:t>
            </a:r>
          </a:p>
        </p:txBody>
      </p:sp>
    </p:spTree>
    <p:extLst>
      <p:ext uri="{BB962C8B-B14F-4D97-AF65-F5344CB8AC3E}">
        <p14:creationId xmlns:p14="http://schemas.microsoft.com/office/powerpoint/2010/main" val="412687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SLIDEGUID" val="C86BDE8C4B1B468BB2734FDEC92331C9"/>
  <p:tag name="TYPE" val="MultiChoiceSlide"/>
  <p:tag name="TPSLIDEBULLETSTYLE" val="2"/>
  <p:tag name="TPQUESTIONXML" val="&lt;?xml version=&quot;1.0&quot; encoding=&quot;UTF-8&quot; standalone=&quot;yes&quot;?&gt;&lt;questionlist&gt;&lt;properties&gt;&lt;guid&gt;CF0ED7BD771545E4936CE34DF7026079&lt;/guid&gt;&lt;date&gt;9/29/2018 01:55: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C86BDE8C4B1B468BB2734FDEC92331C9&lt;/guid&gt;&lt;repollguid&gt;793D979F8321413A87B8D4E19501A1DE&lt;/repollguid&gt;&lt;sourceid&gt;E5432EB9F0C14EA5BD8642C6FF8A2BAC&lt;/sourceid&gt;&lt;questiontext&gt;Which learning style is preferred by the majority of physicians involved in medical education?&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689156CB8564453D9D7E65CD7AD47368&lt;/guid&gt;&lt;answertext&gt;Diverging and Assimilating&lt;/answertext&gt;&lt;valuetype&gt;0&lt;/valuetype&gt;&lt;/answer&gt;&lt;answer&gt;&lt;guid&gt;E8C6508AA6994AB38BBD83E41985E030&lt;/guid&gt;&lt;answertext&gt;Converging and Accommodating&lt;/answertext&gt;&lt;valuetype&gt;0&lt;/valuetype&gt;&lt;/answer&gt;&lt;/answers&gt;&lt;/multichoice&gt;&lt;/questions&gt;&lt;/questionlist&gt;"/>
  <p:tag name="LIVECHARTING" val="False"/>
  <p:tag name="AUTOOPENPOLL" val="False"/>
  <p:tag name="HASRESULTS" val="False"/>
  <p:tag name="CHARTTYPE" val="0"/>
  <p:tag name="CHARTDEFINEDCOLORS" val="3,6,10,45,32,50,13,4,9,55,1"/>
</p:tagLst>
</file>

<file path=ppt/tags/tag2.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4.xml><?xml version="1.0" encoding="utf-8"?>
<p:tagLst xmlns:a="http://schemas.openxmlformats.org/drawingml/2006/main" xmlns:r="http://schemas.openxmlformats.org/officeDocument/2006/relationships" xmlns:p="http://schemas.openxmlformats.org/presentationml/2006/main">
  <p:tag name="SLIDEGUID" val="405BE8AFC54642BF92EE9AE85501A0A3"/>
  <p:tag name="TYPE" val="MultiChoiceSlide"/>
  <p:tag name="TPSLIDEBULLETSTYLE" val="2"/>
  <p:tag name="TPQUESTIONXML" val="&lt;?xml version=&quot;1.0&quot; encoding=&quot;UTF-8&quot; standalone=&quot;yes&quot;?&gt;&lt;questionlist&gt;&lt;properties&gt;&lt;guid&gt;E7EB857EB16F4E5F9BFCAF7D0053FBF4&lt;/guid&gt;&lt;date&gt;9/29/2018 01:55: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405BE8AFC54642BF92EE9AE85501A0A3&lt;/guid&gt;&lt;repollguid&gt;1B1B2A61E71B4D0A9B1B80CE9F1256B7&lt;/repollguid&gt;&lt;sourceid&gt;E324384AADB44262B4ECD496517EC15A&lt;/sourceid&gt;&lt;questiontext&gt;When compared with the didactic lectures, interactive lectures show worse results for:&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D2A5B138DA664FB4A6542B4D4DF4152A&lt;/guid&gt;&lt;answertext&gt;Learner satisfaction&lt;/answertext&gt;&lt;valuetype&gt;0&lt;/valuetype&gt;&lt;/answer&gt;&lt;answer&gt;&lt;guid&gt;EE2DEA1C850948D9BB88F3C63B99E811&lt;/guid&gt;&lt;answertext&gt;Learning outcomes&lt;/answertext&gt;&lt;valuetype&gt;0&lt;/valuetype&gt;&lt;/answer&gt;&lt;answer&gt;&lt;guid&gt;A3482A5E0619414FBD18D3A5F7962601&lt;/guid&gt;&lt;answertext&gt;Knowledge retention&lt;/answertext&gt;&lt;valuetype&gt;0&lt;/valuetype&gt;&lt;/answer&gt;&lt;answer&gt;&lt;guid&gt;4E22C14E4E014E4A9DE3F17B78A4A5EF&lt;/guid&gt;&lt;answertext&gt;Faculty approval&lt;/answertext&gt;&lt;valuetype&gt;0&lt;/valuetype&gt;&lt;/answer&gt;&lt;/answers&gt;&lt;/multichoice&gt;&lt;/questions&gt;&lt;/questionlist&gt;"/>
  <p:tag name="LIVECHARTING" val="False"/>
  <p:tag name="AUTOOPENPOLL" val="False"/>
  <p:tag name="HASRESULTS" val="False"/>
  <p:tag name="CHARTTYPE" val="0"/>
  <p:tag name="CHARTDEFINEDCOLORS" val="3,6,10,45,32,50,13,4,9,55,1"/>
</p:tagLst>
</file>

<file path=ppt/tags/tag5.xml><?xml version="1.0" encoding="utf-8"?>
<p:tagLst xmlns:a="http://schemas.openxmlformats.org/drawingml/2006/main" xmlns:r="http://schemas.openxmlformats.org/officeDocument/2006/relationships" xmlns:p="http://schemas.openxmlformats.org/presentationml/2006/main">
  <p:tag name="ZEROBASED" val="False"/>
</p:tagLst>
</file>

<file path=ppt/tags/tag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7.xml><?xml version="1.0" encoding="utf-8"?>
<p:tagLst xmlns:a="http://schemas.openxmlformats.org/drawingml/2006/main" xmlns:r="http://schemas.openxmlformats.org/officeDocument/2006/relationships" xmlns:p="http://schemas.openxmlformats.org/presentationml/2006/main">
  <p:tag name="SLIDEGUID" val="3ECEC31D422F4E229A76933B420C4CB7"/>
  <p:tag name="TYPE" val="MultiChoiceSlide"/>
  <p:tag name="TPSLIDEBULLETSTYLE" val="2"/>
  <p:tag name="TPQUESTIONXML" val="&lt;?xml version=&quot;1.0&quot; encoding=&quot;UTF-8&quot; standalone=&quot;yes&quot;?&gt;&lt;questionlist&gt;&lt;properties&gt;&lt;guid&gt;D831C0B2A8C24311A6C030F21FFD38A8&lt;/guid&gt;&lt;date&gt;9/29/2018 01:55: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3ECEC31D422F4E229A76933B420C4CB7&lt;/guid&gt;&lt;repollguid&gt;E89D21A2913448E0A02C2977802B20D3&lt;/repollguid&gt;&lt;sourceid&gt;3CCE242E49124D92BF42463DCE071E8C&lt;/sourceid&gt;&lt;questiontext&gt;Which learning style is preferred by bronchoscopist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39DE1681FD4147F1BE89903DD12838FF&lt;/guid&gt;&lt;answertext&gt;Diverging and Assimilating&lt;/answertext&gt;&lt;valuetype&gt;0&lt;/valuetype&gt;&lt;/answer&gt;&lt;answer&gt;&lt;guid&gt;E1D0044B6874415A92C5063FDF8CFDA3&lt;/guid&gt;&lt;answertext&gt;Converging and Accommodating&lt;/answertext&gt;&lt;valuetype&gt;0&lt;/valuetype&gt;&lt;/answer&gt;&lt;/answers&gt;&lt;/multichoice&gt;&lt;/questions&gt;&lt;/questionlist&gt;"/>
  <p:tag name="LIVECHARTING" val="False"/>
  <p:tag name="AUTOOPENPOLL" val="False"/>
  <p:tag name="HASRESULTS" val="False"/>
  <p:tag name="CHARTTYPE" val="0"/>
  <p:tag name="CHARTDEFINEDCOLORS" val="3,6,10,45,32,50,13,4,9,55,1"/>
</p:tagLst>
</file>

<file path=ppt/tags/tag8.xml><?xml version="1.0" encoding="utf-8"?>
<p:tagLst xmlns:a="http://schemas.openxmlformats.org/drawingml/2006/main" xmlns:r="http://schemas.openxmlformats.org/officeDocument/2006/relationships" xmlns:p="http://schemas.openxmlformats.org/presentationml/2006/main">
  <p:tag name="ZEROBASED" val="False"/>
</p:tagLst>
</file>

<file path=ppt/tags/tag9.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heme/theme1.xml><?xml version="1.0" encoding="utf-8"?>
<a:theme xmlns:a="http://schemas.openxmlformats.org/drawingml/2006/main" name="Office Theme">
  <a:themeElements>
    <a:clrScheme name="Custom 6">
      <a:dk1>
        <a:srgbClr val="54585A"/>
      </a:dk1>
      <a:lt1>
        <a:srgbClr val="FFFFFF"/>
      </a:lt1>
      <a:dk2>
        <a:srgbClr val="005587"/>
      </a:dk2>
      <a:lt2>
        <a:srgbClr val="EEECE1"/>
      </a:lt2>
      <a:accent1>
        <a:srgbClr val="00A3E1"/>
      </a:accent1>
      <a:accent2>
        <a:srgbClr val="DDA46F"/>
      </a:accent2>
      <a:accent3>
        <a:srgbClr val="A4123F"/>
      </a:accent3>
      <a:accent4>
        <a:srgbClr val="5C82A5"/>
      </a:accent4>
      <a:accent5>
        <a:srgbClr val="EED484"/>
      </a:accent5>
      <a:accent6>
        <a:srgbClr val="FF6A13"/>
      </a:accent6>
      <a:hlink>
        <a:srgbClr val="0072CE"/>
      </a:hlink>
      <a:folHlink>
        <a:srgbClr val="70208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EST master 2018 16x9 (2)" id="{4C5179CB-BCD6-9743-BB2A-67F95C731AE0}" vid="{18A027C5-FC13-E041-ABCD-0A329DAA53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TotalTime>
  <Words>1792</Words>
  <Application>Microsoft Office PowerPoint</Application>
  <PresentationFormat>On-screen Show (16:9)</PresentationFormat>
  <Paragraphs>175</Paragraphs>
  <Slides>27</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Verdana</vt:lpstr>
      <vt:lpstr>Office Theme</vt:lpstr>
      <vt:lpstr>PowerPoint Presentation</vt:lpstr>
      <vt:lpstr>Purpose &amp; Objectives</vt:lpstr>
      <vt:lpstr>PowerPoint Presentation</vt:lpstr>
      <vt:lpstr>Background</vt:lpstr>
      <vt:lpstr>Current questions for curriculum planners</vt:lpstr>
      <vt:lpstr>Kolb ‘s learning styles </vt:lpstr>
      <vt:lpstr>4 Learning styles</vt:lpstr>
      <vt:lpstr>Which learning style is preferred by the majority of physicians involved in medical education?</vt:lpstr>
      <vt:lpstr>Although there are 4 Learning styles: Q 3 and  Q 4 preferred by physicians involved in med ed</vt:lpstr>
      <vt:lpstr>Curriculum Design based on Kolb’s learning styles-address all styles</vt:lpstr>
      <vt:lpstr>Curriculum Design based on Kolb’s learning styles</vt:lpstr>
      <vt:lpstr>When compared with the didactic lectures, interactive lectures show worse results for:</vt:lpstr>
      <vt:lpstr>PowerPoint Presentation</vt:lpstr>
      <vt:lpstr>Curriculum Design based on Kolb’s learning styles</vt:lpstr>
      <vt:lpstr>Curriculum Design based on Kolb’s learning styles</vt:lpstr>
      <vt:lpstr>Which learning style is preferred by bronchoscopists?</vt:lpstr>
      <vt:lpstr>Preferred styles of bronchoscopists</vt:lpstr>
      <vt:lpstr>Application of knowledge: try it out!</vt:lpstr>
      <vt:lpstr>Kolb’s 4th quadrant:  SIMULATION</vt:lpstr>
      <vt:lpstr>Simulation</vt:lpstr>
      <vt:lpstr>Simulation</vt:lpstr>
      <vt:lpstr>Hands on sessions: structured workflow to engage EACH participant</vt:lpstr>
      <vt:lpstr>Examples: GAIn Agenda</vt:lpstr>
      <vt:lpstr>Agenda (cont)</vt:lpstr>
      <vt:lpstr>PowerPoint Presentation</vt:lpstr>
      <vt:lpstr>PowerPoint Presentation</vt:lpstr>
      <vt:lpstr>Experiential learning theory at  CHEST courses- Outcomes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Patrick</dc:creator>
  <cp:lastModifiedBy>Lisa Pere</cp:lastModifiedBy>
  <cp:revision>14</cp:revision>
  <dcterms:created xsi:type="dcterms:W3CDTF">2018-10-03T13:54:54Z</dcterms:created>
  <dcterms:modified xsi:type="dcterms:W3CDTF">2019-10-10T04:17:51Z</dcterms:modified>
</cp:coreProperties>
</file>