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9" r:id="rId3"/>
    <p:sldId id="260" r:id="rId4"/>
    <p:sldId id="272" r:id="rId5"/>
    <p:sldId id="273" r:id="rId6"/>
    <p:sldId id="274" r:id="rId7"/>
    <p:sldId id="264" r:id="rId8"/>
    <p:sldId id="265" r:id="rId9"/>
    <p:sldId id="271" r:id="rId10"/>
    <p:sldId id="262" r:id="rId11"/>
    <p:sldId id="275" r:id="rId12"/>
    <p:sldId id="269" r:id="rId13"/>
    <p:sldId id="266" r:id="rId14"/>
    <p:sldId id="267" r:id="rId15"/>
    <p:sldId id="268" r:id="rId16"/>
    <p:sldId id="270" r:id="rId17"/>
    <p:sldId id="277" r:id="rId18"/>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199">
          <p15:clr>
            <a:srgbClr val="A4A3A4"/>
          </p15:clr>
        </p15:guide>
        <p15:guide id="2" pos="28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6DB"/>
    <a:srgbClr val="16A2DD"/>
    <a:srgbClr val="008CC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651" autoAdjust="0"/>
    <p:restoredTop sz="94660"/>
  </p:normalViewPr>
  <p:slideViewPr>
    <p:cSldViewPr snapToGrid="0" snapToObjects="1" showGuides="1">
      <p:cViewPr varScale="1">
        <p:scale>
          <a:sx n="93" d="100"/>
          <a:sy n="93" d="100"/>
        </p:scale>
        <p:origin x="744" y="66"/>
      </p:cViewPr>
      <p:guideLst>
        <p:guide orient="horz" pos="1199"/>
        <p:guide pos="283"/>
      </p:guideLst>
    </p:cSldViewPr>
  </p:slid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WITH NO IMAG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35133059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bullets">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457200" y="1800010"/>
            <a:ext cx="8343041" cy="3343490"/>
          </a:xfrm>
        </p:spPr>
        <p:txBody>
          <a:bodyPr>
            <a:normAutofit/>
          </a:bodyPr>
          <a:lstStyle>
            <a:lvl1pPr marL="290513" indent="-290513">
              <a:buFont typeface="Arial"/>
              <a:buChar char="•"/>
              <a:defRPr sz="1800"/>
            </a:lvl1pPr>
            <a:lvl2pPr marL="285750" indent="-285750">
              <a:buFont typeface="Arial"/>
              <a:buChar char="•"/>
              <a:defRPr sz="2000"/>
            </a:lvl2pPr>
            <a:lvl3pPr marL="690563" indent="-230188">
              <a:buFont typeface="Arial"/>
              <a:buChar char="•"/>
              <a:defRPr sz="2000"/>
            </a:lvl3pPr>
            <a:lvl4pPr marL="1139825" indent="-230188">
              <a:buFont typeface="Arial"/>
              <a:buChar char="•"/>
              <a:defRPr sz="2000"/>
            </a:lvl4pPr>
            <a:lvl5pPr marL="911225" indent="-222250">
              <a:buFont typeface="Arial"/>
              <a:buChar char="•"/>
              <a:defRPr sz="1800"/>
            </a:lvl5pPr>
            <a:lvl6pPr>
              <a:defRPr sz="1800"/>
            </a:lvl6pPr>
            <a:lvl7pPr>
              <a:defRPr sz="1800"/>
            </a:lvl7pPr>
            <a:lvl8pPr>
              <a:defRPr sz="1800"/>
            </a:lvl8pPr>
            <a:lvl9pPr>
              <a:defRPr sz="1800"/>
            </a:lvl9pPr>
          </a:lstStyle>
          <a:p>
            <a:pPr lvl="1"/>
            <a:r>
              <a:rPr lang="en-US" dirty="0" smtClean="0"/>
              <a:t>First Level</a:t>
            </a:r>
          </a:p>
          <a:p>
            <a:pPr lvl="2"/>
            <a:r>
              <a:rPr lang="en-US" dirty="0" smtClean="0"/>
              <a:t>Second level</a:t>
            </a:r>
          </a:p>
          <a:p>
            <a:pPr lvl="3"/>
            <a:r>
              <a:rPr lang="en-US" dirty="0" smtClean="0"/>
              <a:t>Third level</a:t>
            </a:r>
            <a:endParaRPr lang="en-US" dirty="0"/>
          </a:p>
        </p:txBody>
      </p:sp>
      <p:sp>
        <p:nvSpPr>
          <p:cNvPr id="5" name="Title Placeholder 1"/>
          <p:cNvSpPr>
            <a:spLocks noGrp="1"/>
          </p:cNvSpPr>
          <p:nvPr>
            <p:ph type="title"/>
          </p:nvPr>
        </p:nvSpPr>
        <p:spPr>
          <a:xfrm>
            <a:off x="457199" y="1204728"/>
            <a:ext cx="8229600" cy="595282"/>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Tree>
    <p:extLst>
      <p:ext uri="{BB962C8B-B14F-4D97-AF65-F5344CB8AC3E}">
        <p14:creationId xmlns:p14="http://schemas.microsoft.com/office/powerpoint/2010/main" val="4083478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ubtitle and Bullets">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457200" y="2210770"/>
            <a:ext cx="8343041" cy="2621978"/>
          </a:xfrm>
        </p:spPr>
        <p:txBody>
          <a:bodyPr>
            <a:normAutofit/>
          </a:bodyPr>
          <a:lstStyle>
            <a:lvl1pPr marL="290513" indent="-290513">
              <a:buFont typeface="Arial"/>
              <a:buChar char="•"/>
              <a:defRPr sz="1800"/>
            </a:lvl1pPr>
            <a:lvl2pPr marL="285750" indent="-285750">
              <a:buFont typeface="Arial"/>
              <a:buChar char="•"/>
              <a:defRPr sz="2000"/>
            </a:lvl2pPr>
            <a:lvl3pPr marL="690563" indent="-230188">
              <a:buFont typeface="Arial"/>
              <a:buChar char="•"/>
              <a:defRPr sz="2000"/>
            </a:lvl3pPr>
            <a:lvl4pPr marL="1139825" indent="-230188">
              <a:buFont typeface="Arial"/>
              <a:buChar char="•"/>
              <a:defRPr sz="2000"/>
            </a:lvl4pPr>
            <a:lvl5pPr marL="911225" indent="-222250">
              <a:buFont typeface="Arial"/>
              <a:buChar char="•"/>
              <a:defRPr sz="1800"/>
            </a:lvl5pPr>
            <a:lvl6pPr>
              <a:defRPr sz="1800"/>
            </a:lvl6pPr>
            <a:lvl7pPr>
              <a:defRPr sz="1800"/>
            </a:lvl7pPr>
            <a:lvl8pPr>
              <a:defRPr sz="1800"/>
            </a:lvl8pPr>
            <a:lvl9pPr>
              <a:defRPr sz="1800"/>
            </a:lvl9pPr>
          </a:lstStyle>
          <a:p>
            <a:pPr lvl="1"/>
            <a:r>
              <a:rPr lang="en-US" dirty="0" smtClean="0"/>
              <a:t>First Level</a:t>
            </a:r>
          </a:p>
          <a:p>
            <a:pPr lvl="2"/>
            <a:r>
              <a:rPr lang="en-US" dirty="0" smtClean="0"/>
              <a:t>Second level</a:t>
            </a:r>
          </a:p>
          <a:p>
            <a:pPr lvl="3"/>
            <a:r>
              <a:rPr lang="en-US" dirty="0" smtClean="0"/>
              <a:t>Third level</a:t>
            </a:r>
            <a:endParaRPr lang="en-US" dirty="0"/>
          </a:p>
        </p:txBody>
      </p:sp>
      <p:sp>
        <p:nvSpPr>
          <p:cNvPr id="5" name="Title Placeholder 1"/>
          <p:cNvSpPr>
            <a:spLocks noGrp="1"/>
          </p:cNvSpPr>
          <p:nvPr>
            <p:ph type="title"/>
          </p:nvPr>
        </p:nvSpPr>
        <p:spPr>
          <a:xfrm>
            <a:off x="457199" y="1204728"/>
            <a:ext cx="8229600" cy="595282"/>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4" name="Text Placeholder 3"/>
          <p:cNvSpPr>
            <a:spLocks noGrp="1"/>
          </p:cNvSpPr>
          <p:nvPr>
            <p:ph type="body" sz="quarter" idx="10"/>
          </p:nvPr>
        </p:nvSpPr>
        <p:spPr>
          <a:xfrm>
            <a:off x="457200" y="1800225"/>
            <a:ext cx="8229600" cy="350044"/>
          </a:xfrm>
        </p:spPr>
        <p:txBody>
          <a:bodyPr>
            <a:noAutofit/>
          </a:bodyPr>
          <a:lstStyle>
            <a:lvl1pPr>
              <a:buFontTx/>
              <a:buNone/>
              <a:defRPr sz="2100"/>
            </a:lvl1pPr>
            <a:lvl2pPr>
              <a:buFontTx/>
              <a:buNone/>
              <a:defRPr sz="2100"/>
            </a:lvl2pPr>
            <a:lvl3pPr marL="230188" indent="0">
              <a:buFontTx/>
              <a:buNone/>
              <a:defRPr sz="2100"/>
            </a:lvl3pPr>
            <a:lvl4pPr marL="458787" indent="0">
              <a:buFontTx/>
              <a:buNone/>
              <a:defRPr sz="2100"/>
            </a:lvl4pPr>
            <a:lvl5pPr marL="688975" indent="0">
              <a:buFontTx/>
              <a:buNone/>
              <a:defRPr sz="2100"/>
            </a:lvl5pPr>
          </a:lstStyle>
          <a:p>
            <a:pPr lvl="0"/>
            <a:r>
              <a:rPr lang="en-US" dirty="0" smtClean="0"/>
              <a:t>Click to edit Master text styles</a:t>
            </a:r>
            <a:endParaRPr lang="en-US" dirty="0"/>
          </a:p>
        </p:txBody>
      </p:sp>
    </p:spTree>
    <p:extLst>
      <p:ext uri="{BB962C8B-B14F-4D97-AF65-F5344CB8AC3E}">
        <p14:creationId xmlns:p14="http://schemas.microsoft.com/office/powerpoint/2010/main" val="10813357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457200" y="1592738"/>
            <a:ext cx="4038600" cy="3423762"/>
          </a:xfrm>
        </p:spPr>
        <p:txBody>
          <a:bodyPr>
            <a:normAutofit/>
          </a:bodyPr>
          <a:lstStyle>
            <a:lvl1pPr marL="342900" indent="-342900">
              <a:buFont typeface="Arial"/>
              <a:buChar char="•"/>
              <a:defRPr sz="1800"/>
            </a:lvl1pPr>
            <a:lvl2pPr marL="285750" indent="-285750">
              <a:buFont typeface="Arial"/>
              <a:buChar char="•"/>
              <a:defRPr sz="2000"/>
            </a:lvl2pPr>
            <a:lvl3pPr marL="458788" indent="-228600">
              <a:buFont typeface="Arial"/>
              <a:buChar char="•"/>
              <a:defRPr sz="2000"/>
            </a:lvl3pPr>
            <a:lvl4pPr marL="688975" indent="-230188">
              <a:buFont typeface="Arial"/>
              <a:buChar char="•"/>
              <a:defRPr sz="2000"/>
            </a:lvl4pPr>
            <a:lvl5pPr marL="911225" indent="-222250">
              <a:buFont typeface="Arial"/>
              <a:buChar char="•"/>
              <a:defRPr sz="2000"/>
            </a:lvl5pPr>
            <a:lvl6pPr>
              <a:defRPr sz="1800"/>
            </a:lvl6pPr>
            <a:lvl7pPr>
              <a:defRPr sz="1800"/>
            </a:lvl7pPr>
            <a:lvl8pPr>
              <a:defRPr sz="1800"/>
            </a:lvl8pPr>
            <a:lvl9pPr>
              <a:defRPr sz="1800"/>
            </a:lvl9pPr>
          </a:lstStyle>
          <a:p>
            <a:pPr lvl="1"/>
            <a:r>
              <a:rPr lang="en-US" dirty="0" smtClean="0"/>
              <a:t>First level</a:t>
            </a:r>
          </a:p>
          <a:p>
            <a:pPr lvl="2"/>
            <a:r>
              <a:rPr lang="en-US" dirty="0" smtClean="0"/>
              <a:t>Second level</a:t>
            </a:r>
          </a:p>
          <a:p>
            <a:pPr lvl="3"/>
            <a:r>
              <a:rPr lang="en-US" dirty="0" smtClean="0"/>
              <a:t>Third level</a:t>
            </a:r>
          </a:p>
          <a:p>
            <a:pPr lvl="4"/>
            <a:r>
              <a:rPr lang="en-US" dirty="0" smtClean="0"/>
              <a:t>Fifth level</a:t>
            </a:r>
            <a:endParaRPr lang="en-US" dirty="0"/>
          </a:p>
        </p:txBody>
      </p:sp>
      <p:sp>
        <p:nvSpPr>
          <p:cNvPr id="4" name="Content Placeholder 3"/>
          <p:cNvSpPr>
            <a:spLocks noGrp="1"/>
          </p:cNvSpPr>
          <p:nvPr>
            <p:ph sz="half" idx="2" hasCustomPrompt="1"/>
          </p:nvPr>
        </p:nvSpPr>
        <p:spPr>
          <a:xfrm>
            <a:off x="4708200" y="1592738"/>
            <a:ext cx="4038600" cy="3423762"/>
          </a:xfrm>
        </p:spPr>
        <p:txBody>
          <a:bodyPr>
            <a:normAutofit/>
          </a:bodyPr>
          <a:lstStyle>
            <a:lvl1pPr marL="342900" indent="-342900">
              <a:buFont typeface="Arial"/>
              <a:buChar char="•"/>
              <a:defRPr sz="1800"/>
            </a:lvl1pPr>
            <a:lvl2pPr marL="285750" indent="-285750">
              <a:buFont typeface="Arial"/>
              <a:buChar char="•"/>
              <a:defRPr sz="2000"/>
            </a:lvl2pPr>
            <a:lvl3pPr marL="458788" indent="-228600">
              <a:buFont typeface="Arial"/>
              <a:buChar char="•"/>
              <a:defRPr sz="2000"/>
            </a:lvl3pPr>
            <a:lvl4pPr marL="688975" indent="-230188">
              <a:buFont typeface="Arial"/>
              <a:buChar char="•"/>
              <a:defRPr sz="2000"/>
            </a:lvl4pPr>
            <a:lvl5pPr marL="911225" indent="-222250">
              <a:buFont typeface="Arial"/>
              <a:buChar char="•"/>
              <a:defRPr sz="1800"/>
            </a:lvl5pPr>
            <a:lvl6pPr>
              <a:defRPr sz="1800"/>
            </a:lvl6pPr>
            <a:lvl7pPr>
              <a:defRPr sz="1800"/>
            </a:lvl7pPr>
            <a:lvl8pPr>
              <a:defRPr sz="1800"/>
            </a:lvl8pPr>
            <a:lvl9pPr>
              <a:defRPr sz="1800"/>
            </a:lvl9pPr>
          </a:lstStyle>
          <a:p>
            <a:pPr lvl="1"/>
            <a:r>
              <a:rPr lang="en-US" dirty="0" smtClean="0"/>
              <a:t>First level</a:t>
            </a:r>
          </a:p>
          <a:p>
            <a:pPr lvl="2"/>
            <a:r>
              <a:rPr lang="en-US" dirty="0" smtClean="0"/>
              <a:t>Second level</a:t>
            </a:r>
          </a:p>
          <a:p>
            <a:pPr lvl="3"/>
            <a:r>
              <a:rPr lang="en-US" dirty="0" smtClean="0"/>
              <a:t>Third level</a:t>
            </a:r>
          </a:p>
        </p:txBody>
      </p:sp>
      <p:sp>
        <p:nvSpPr>
          <p:cNvPr id="5" name="Text Placeholder 4"/>
          <p:cNvSpPr>
            <a:spLocks noGrp="1"/>
          </p:cNvSpPr>
          <p:nvPr>
            <p:ph type="body" sz="quarter" idx="10" hasCustomPrompt="1"/>
          </p:nvPr>
        </p:nvSpPr>
        <p:spPr>
          <a:xfrm>
            <a:off x="457200" y="1210867"/>
            <a:ext cx="4038600" cy="307181"/>
          </a:xfrm>
        </p:spPr>
        <p:txBody>
          <a:bodyPr>
            <a:noAutofit/>
          </a:bodyPr>
          <a:lstStyle>
            <a:lvl1pPr>
              <a:defRPr sz="2100"/>
            </a:lvl1pPr>
          </a:lstStyle>
          <a:p>
            <a:pPr lvl="0"/>
            <a:r>
              <a:rPr lang="en-US" dirty="0" smtClean="0"/>
              <a:t>Subhead</a:t>
            </a:r>
            <a:endParaRPr lang="en-US" dirty="0"/>
          </a:p>
        </p:txBody>
      </p:sp>
      <p:sp>
        <p:nvSpPr>
          <p:cNvPr id="7" name="Text Placeholder 6"/>
          <p:cNvSpPr>
            <a:spLocks noGrp="1"/>
          </p:cNvSpPr>
          <p:nvPr>
            <p:ph type="body" sz="quarter" idx="11" hasCustomPrompt="1"/>
          </p:nvPr>
        </p:nvSpPr>
        <p:spPr>
          <a:xfrm>
            <a:off x="4708200" y="1210867"/>
            <a:ext cx="4038600" cy="307181"/>
          </a:xfrm>
        </p:spPr>
        <p:txBody>
          <a:bodyPr>
            <a:noAutofit/>
          </a:bodyPr>
          <a:lstStyle>
            <a:lvl1pPr>
              <a:defRPr sz="2100"/>
            </a:lvl1pPr>
          </a:lstStyle>
          <a:p>
            <a:pPr lvl="0"/>
            <a:r>
              <a:rPr lang="en-US" dirty="0" smtClean="0"/>
              <a:t>Subhead</a:t>
            </a:r>
            <a:endParaRPr lang="en-US" dirty="0"/>
          </a:p>
        </p:txBody>
      </p:sp>
    </p:spTree>
    <p:extLst>
      <p:ext uri="{BB962C8B-B14F-4D97-AF65-F5344CB8AC3E}">
        <p14:creationId xmlns:p14="http://schemas.microsoft.com/office/powerpoint/2010/main" val="7099689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60912" y="1229848"/>
            <a:ext cx="8229600" cy="595282"/>
          </a:xfrm>
        </p:spPr>
        <p:txBody>
          <a:bodyPr>
            <a:normAutofit/>
          </a:bodyPr>
          <a:lstStyle>
            <a:lvl1pPr>
              <a:defRPr sz="2400"/>
            </a:lvl1pPr>
          </a:lstStyle>
          <a:p>
            <a:r>
              <a:rPr lang="en-US" dirty="0" smtClean="0"/>
              <a:t>Click to edit Master title style</a:t>
            </a:r>
            <a:endParaRPr lang="en-US" dirty="0"/>
          </a:p>
        </p:txBody>
      </p:sp>
    </p:spTree>
    <p:extLst>
      <p:ext uri="{BB962C8B-B14F-4D97-AF65-F5344CB8AC3E}">
        <p14:creationId xmlns:p14="http://schemas.microsoft.com/office/powerpoint/2010/main" val="4850338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385092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Custom Layout">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stretch>
            <a:fillRect/>
          </a:stretch>
        </p:blipFill>
        <p:spPr>
          <a:xfrm>
            <a:off x="6959958" y="214086"/>
            <a:ext cx="1935484" cy="656771"/>
          </a:xfrm>
          <a:prstGeom prst="rect">
            <a:avLst/>
          </a:prstGeom>
        </p:spPr>
      </p:pic>
    </p:spTree>
    <p:extLst>
      <p:ext uri="{BB962C8B-B14F-4D97-AF65-F5344CB8AC3E}">
        <p14:creationId xmlns:p14="http://schemas.microsoft.com/office/powerpoint/2010/main" val="40653496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1_Custom Layout">
    <p:spTree>
      <p:nvGrpSpPr>
        <p:cNvPr id="1" name=""/>
        <p:cNvGrpSpPr/>
        <p:nvPr/>
      </p:nvGrpSpPr>
      <p:grpSpPr>
        <a:xfrm>
          <a:off x="0" y="0"/>
          <a:ext cx="0" cy="0"/>
          <a:chOff x="0" y="0"/>
          <a:chExt cx="0" cy="0"/>
        </a:xfrm>
      </p:grpSpPr>
      <p:pic>
        <p:nvPicPr>
          <p:cNvPr id="3" name="Picture 2"/>
          <p:cNvPicPr>
            <a:picLocks/>
          </p:cNvPicPr>
          <p:nvPr userDrawn="1"/>
        </p:nvPicPr>
        <p:blipFill rotWithShape="1">
          <a:blip r:embed="rId2"/>
          <a:srcRect r="531"/>
          <a:stretch/>
        </p:blipFill>
        <p:spPr>
          <a:xfrm>
            <a:off x="0" y="-8503"/>
            <a:ext cx="9153144" cy="114300"/>
          </a:xfrm>
          <a:prstGeom prst="rect">
            <a:avLst/>
          </a:prstGeom>
        </p:spPr>
      </p:pic>
    </p:spTree>
    <p:extLst>
      <p:ext uri="{BB962C8B-B14F-4D97-AF65-F5344CB8AC3E}">
        <p14:creationId xmlns:p14="http://schemas.microsoft.com/office/powerpoint/2010/main" val="26931913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4"/>
            <a:ext cx="4038600" cy="3394472"/>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4"/>
            <a:ext cx="4038600" cy="3394472"/>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8EF1CFE-2EED-A34E-BE69-D4AB7DCC44EE}" type="datetimeFigureOut">
              <a:rPr lang="en-US" smtClean="0"/>
              <a:t>10/6/2018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D0FB42-E920-2C47-A604-05616217A8FA}" type="slidenum">
              <a:rPr lang="en-US" smtClean="0"/>
              <a:t>‹#›</a:t>
            </a:fld>
            <a:endParaRPr lang="en-US"/>
          </a:p>
        </p:txBody>
      </p:sp>
    </p:spTree>
    <p:extLst>
      <p:ext uri="{BB962C8B-B14F-4D97-AF65-F5344CB8AC3E}">
        <p14:creationId xmlns:p14="http://schemas.microsoft.com/office/powerpoint/2010/main" val="15059748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4" name="Picture 13"/>
          <p:cNvPicPr>
            <a:picLocks/>
          </p:cNvPicPr>
          <p:nvPr userDrawn="1"/>
        </p:nvPicPr>
        <p:blipFill rotWithShape="1">
          <a:blip r:embed="rId11"/>
          <a:srcRect r="531"/>
          <a:stretch/>
        </p:blipFill>
        <p:spPr>
          <a:xfrm>
            <a:off x="0" y="1017718"/>
            <a:ext cx="9144000" cy="140208"/>
          </a:xfrm>
          <a:prstGeom prst="rect">
            <a:avLst/>
          </a:prstGeom>
        </p:spPr>
      </p:pic>
      <p:sp>
        <p:nvSpPr>
          <p:cNvPr id="2" name="Title Placeholder 1"/>
          <p:cNvSpPr>
            <a:spLocks noGrp="1"/>
          </p:cNvSpPr>
          <p:nvPr>
            <p:ph type="title"/>
          </p:nvPr>
        </p:nvSpPr>
        <p:spPr>
          <a:xfrm>
            <a:off x="540287" y="1213973"/>
            <a:ext cx="8229600" cy="595282"/>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540287" y="1912864"/>
            <a:ext cx="8229600" cy="3278262"/>
          </a:xfrm>
          <a:prstGeom prst="rect">
            <a:avLst/>
          </a:prstGeom>
        </p:spPr>
        <p:txBody>
          <a:bodyPr vert="horz" lIns="91440" tIns="45720" rIns="91440" bIns="45720" rtlCol="0">
            <a:normAutofit/>
          </a:bodyPr>
          <a:lstStyle/>
          <a:p>
            <a:pPr lvl="0"/>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8" name="Picture 7"/>
          <p:cNvPicPr>
            <a:picLocks noChangeAspect="1"/>
          </p:cNvPicPr>
          <p:nvPr userDrawn="1"/>
        </p:nvPicPr>
        <p:blipFill>
          <a:blip r:embed="rId12"/>
          <a:stretch>
            <a:fillRect/>
          </a:stretch>
        </p:blipFill>
        <p:spPr>
          <a:xfrm>
            <a:off x="6959958" y="214086"/>
            <a:ext cx="1935484" cy="656771"/>
          </a:xfrm>
          <a:prstGeom prst="rect">
            <a:avLst/>
          </a:prstGeom>
        </p:spPr>
      </p:pic>
    </p:spTree>
    <p:extLst>
      <p:ext uri="{BB962C8B-B14F-4D97-AF65-F5344CB8AC3E}">
        <p14:creationId xmlns:p14="http://schemas.microsoft.com/office/powerpoint/2010/main" val="4108801647"/>
      </p:ext>
    </p:extLst>
  </p:cSld>
  <p:clrMap bg1="lt1" tx1="dk1" bg2="lt2" tx2="dk2" accent1="accent1" accent2="accent2" accent3="accent3" accent4="accent4" accent5="accent5" accent6="accent6" hlink="hlink" folHlink="folHlink"/>
  <p:sldLayoutIdLst>
    <p:sldLayoutId id="2147483649" r:id="rId1"/>
    <p:sldLayoutId id="2147483652" r:id="rId2"/>
    <p:sldLayoutId id="2147483658" r:id="rId3"/>
    <p:sldLayoutId id="2147483657" r:id="rId4"/>
    <p:sldLayoutId id="2147483654" r:id="rId5"/>
    <p:sldLayoutId id="2147483655" r:id="rId6"/>
    <p:sldLayoutId id="2147483659" r:id="rId7"/>
    <p:sldLayoutId id="2147483660" r:id="rId8"/>
    <p:sldLayoutId id="2147483661" r:id="rId9"/>
  </p:sldLayoutIdLst>
  <p:txStyles>
    <p:titleStyle>
      <a:lvl1pPr algn="l" defTabSz="457200" rtl="0" eaLnBrk="1" latinLnBrk="0" hangingPunct="1">
        <a:spcBef>
          <a:spcPct val="0"/>
        </a:spcBef>
        <a:buNone/>
        <a:defRPr sz="2400" b="1" i="0" kern="1200">
          <a:solidFill>
            <a:schemeClr val="tx1"/>
          </a:solidFill>
          <a:latin typeface="Verdana"/>
          <a:ea typeface="+mj-ea"/>
          <a:cs typeface="Arial"/>
        </a:defRPr>
      </a:lvl1pPr>
    </p:titleStyle>
    <p:bodyStyle>
      <a:lvl1pPr marL="0" indent="0" algn="l" defTabSz="457200" rtl="0" eaLnBrk="1" latinLnBrk="0" hangingPunct="1">
        <a:spcBef>
          <a:spcPct val="20000"/>
        </a:spcBef>
        <a:spcAft>
          <a:spcPts val="600"/>
        </a:spcAft>
        <a:buClr>
          <a:schemeClr val="accent4"/>
        </a:buClr>
        <a:buFontTx/>
        <a:buNone/>
        <a:defRPr sz="2000" b="0" i="0" kern="1200">
          <a:solidFill>
            <a:schemeClr val="tx1"/>
          </a:solidFill>
          <a:latin typeface="Arial"/>
          <a:ea typeface="+mn-ea"/>
          <a:cs typeface="Arial"/>
        </a:defRPr>
      </a:lvl1pPr>
      <a:lvl2pPr marL="0" indent="0" algn="l" defTabSz="457200" rtl="0" eaLnBrk="1" latinLnBrk="0" hangingPunct="1">
        <a:spcBef>
          <a:spcPct val="20000"/>
        </a:spcBef>
        <a:buClr>
          <a:schemeClr val="accent4"/>
        </a:buClr>
        <a:buFont typeface="Arial"/>
        <a:buNone/>
        <a:defRPr sz="1800" b="0" i="0" kern="1200">
          <a:solidFill>
            <a:schemeClr val="tx1"/>
          </a:solidFill>
          <a:latin typeface="Arial"/>
          <a:ea typeface="+mn-ea"/>
          <a:cs typeface="Arial"/>
        </a:defRPr>
      </a:lvl2pPr>
      <a:lvl3pPr marL="458788" indent="-228600" algn="l" defTabSz="457200" rtl="0" eaLnBrk="1" latinLnBrk="0" hangingPunct="1">
        <a:spcBef>
          <a:spcPct val="20000"/>
        </a:spcBef>
        <a:buClr>
          <a:schemeClr val="accent4"/>
        </a:buClr>
        <a:buFont typeface="Arial"/>
        <a:buChar char="•"/>
        <a:defRPr sz="2000" b="0" i="0" kern="1200">
          <a:solidFill>
            <a:schemeClr val="tx1"/>
          </a:solidFill>
          <a:latin typeface="Arial"/>
          <a:ea typeface="+mn-ea"/>
          <a:cs typeface="Arial"/>
        </a:defRPr>
      </a:lvl3pPr>
      <a:lvl4pPr marL="908050" indent="-230188" algn="l" defTabSz="457200" rtl="0" eaLnBrk="1" latinLnBrk="0" hangingPunct="1">
        <a:spcBef>
          <a:spcPct val="20000"/>
        </a:spcBef>
        <a:buClr>
          <a:schemeClr val="accent4"/>
        </a:buClr>
        <a:buFont typeface="Arial"/>
        <a:buChar char="•"/>
        <a:defRPr sz="2000" b="0" i="0" kern="1200">
          <a:solidFill>
            <a:schemeClr val="tx1"/>
          </a:solidFill>
          <a:latin typeface="Arial"/>
          <a:ea typeface="+mn-ea"/>
          <a:cs typeface="Arial"/>
        </a:defRPr>
      </a:lvl4pPr>
      <a:lvl5pPr marL="1490663" indent="-290513" algn="l" defTabSz="457200" rtl="0" eaLnBrk="1" latinLnBrk="0" hangingPunct="1">
        <a:spcBef>
          <a:spcPct val="20000"/>
        </a:spcBef>
        <a:buClr>
          <a:schemeClr val="accent4"/>
        </a:buClr>
        <a:buFont typeface="Arial"/>
        <a:buChar char="•"/>
        <a:defRPr sz="2000" b="0" i="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62695"/>
            <a:ext cx="7772400" cy="1102519"/>
          </a:xfrm>
        </p:spPr>
        <p:txBody>
          <a:bodyPr>
            <a:normAutofit fontScale="90000"/>
          </a:bodyPr>
          <a:lstStyle/>
          <a:p>
            <a:pPr algn="ctr"/>
            <a:r>
              <a:rPr lang="en-US" b="0" dirty="0"/>
              <a:t>Teaching the Teachers</a:t>
            </a:r>
            <a:r>
              <a:rPr lang="en-US" b="0" dirty="0" smtClean="0"/>
              <a:t>:</a:t>
            </a:r>
            <a:br>
              <a:rPr lang="en-US" b="0" dirty="0" smtClean="0"/>
            </a:br>
            <a:r>
              <a:rPr lang="en-US" b="0" dirty="0" smtClean="0"/>
              <a:t>         </a:t>
            </a:r>
            <a:br>
              <a:rPr lang="en-US" b="0" dirty="0" smtClean="0"/>
            </a:br>
            <a:r>
              <a:rPr lang="en-US" b="0" dirty="0" smtClean="0"/>
              <a:t>The </a:t>
            </a:r>
            <a:r>
              <a:rPr lang="en-US" b="0" dirty="0"/>
              <a:t>Role of Objective, Structured Teaching Simulations</a:t>
            </a:r>
            <a:endParaRPr lang="en-US" dirty="0"/>
          </a:p>
        </p:txBody>
      </p:sp>
      <p:sp>
        <p:nvSpPr>
          <p:cNvPr id="5" name="Subtitle 2"/>
          <p:cNvSpPr txBox="1">
            <a:spLocks/>
          </p:cNvSpPr>
          <p:nvPr/>
        </p:nvSpPr>
        <p:spPr>
          <a:xfrm>
            <a:off x="356604" y="2719518"/>
            <a:ext cx="8393373" cy="1771651"/>
          </a:xfrm>
          <a:prstGeom prst="rect">
            <a:avLst/>
          </a:prstGeom>
        </p:spPr>
        <p:txBody>
          <a:bodyPr vert="horz" lIns="91440" tIns="45720" rIns="91440" bIns="45720" rtlCol="0">
            <a:noAutofit/>
          </a:bodyPr>
          <a:lstStyle>
            <a:lvl1pPr marL="0" indent="0" algn="ctr" defTabSz="457200" rtl="0" eaLnBrk="1" latinLnBrk="0" hangingPunct="1">
              <a:spcBef>
                <a:spcPct val="20000"/>
              </a:spcBef>
              <a:spcAft>
                <a:spcPts val="600"/>
              </a:spcAft>
              <a:buClr>
                <a:schemeClr val="accent4"/>
              </a:buClr>
              <a:buFontTx/>
              <a:buNone/>
              <a:defRPr sz="2000" b="0" i="0" kern="1200">
                <a:solidFill>
                  <a:schemeClr val="tx1">
                    <a:tint val="75000"/>
                  </a:schemeClr>
                </a:solidFill>
                <a:latin typeface="Arial"/>
                <a:ea typeface="+mn-ea"/>
                <a:cs typeface="Arial"/>
              </a:defRPr>
            </a:lvl1pPr>
            <a:lvl2pPr marL="457200" indent="0" algn="ctr" defTabSz="457200" rtl="0" eaLnBrk="1" latinLnBrk="0" hangingPunct="1">
              <a:spcBef>
                <a:spcPct val="20000"/>
              </a:spcBef>
              <a:buClr>
                <a:schemeClr val="accent4"/>
              </a:buClr>
              <a:buFont typeface="Arial"/>
              <a:buNone/>
              <a:defRPr sz="1800" b="0" i="0" kern="1200">
                <a:solidFill>
                  <a:schemeClr val="tx1">
                    <a:tint val="75000"/>
                  </a:schemeClr>
                </a:solidFill>
                <a:latin typeface="Arial"/>
                <a:ea typeface="+mn-ea"/>
                <a:cs typeface="Arial"/>
              </a:defRPr>
            </a:lvl2pPr>
            <a:lvl3pPr marL="914400" indent="0" algn="ctr" defTabSz="457200" rtl="0" eaLnBrk="1" latinLnBrk="0" hangingPunct="1">
              <a:spcBef>
                <a:spcPct val="20000"/>
              </a:spcBef>
              <a:buClr>
                <a:schemeClr val="accent4"/>
              </a:buClr>
              <a:buFont typeface="Arial"/>
              <a:buNone/>
              <a:defRPr sz="2000" b="0" i="0" kern="1200">
                <a:solidFill>
                  <a:schemeClr val="tx1">
                    <a:tint val="75000"/>
                  </a:schemeClr>
                </a:solidFill>
                <a:latin typeface="Arial"/>
                <a:ea typeface="+mn-ea"/>
                <a:cs typeface="Arial"/>
              </a:defRPr>
            </a:lvl3pPr>
            <a:lvl4pPr marL="1371600" indent="0" algn="ctr" defTabSz="457200" rtl="0" eaLnBrk="1" latinLnBrk="0" hangingPunct="1">
              <a:spcBef>
                <a:spcPct val="20000"/>
              </a:spcBef>
              <a:buClr>
                <a:schemeClr val="accent4"/>
              </a:buClr>
              <a:buFont typeface="Arial"/>
              <a:buNone/>
              <a:defRPr sz="2000" b="0" i="0" kern="1200">
                <a:solidFill>
                  <a:schemeClr val="tx1">
                    <a:tint val="75000"/>
                  </a:schemeClr>
                </a:solidFill>
                <a:latin typeface="Arial"/>
                <a:ea typeface="+mn-ea"/>
                <a:cs typeface="Arial"/>
              </a:defRPr>
            </a:lvl4pPr>
            <a:lvl5pPr marL="1828800" indent="0" algn="ctr" defTabSz="457200" rtl="0" eaLnBrk="1" latinLnBrk="0" hangingPunct="1">
              <a:spcBef>
                <a:spcPct val="20000"/>
              </a:spcBef>
              <a:buClr>
                <a:schemeClr val="accent4"/>
              </a:buClr>
              <a:buFont typeface="Arial"/>
              <a:buNone/>
              <a:defRPr sz="2000" b="0" i="0" kern="1200">
                <a:solidFill>
                  <a:schemeClr val="tx1">
                    <a:tint val="75000"/>
                  </a:schemeClr>
                </a:solidFill>
                <a:latin typeface="Arial"/>
                <a:ea typeface="+mn-ea"/>
                <a:cs typeface="Arial"/>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1800" dirty="0" smtClean="0"/>
              <a:t>CHEST / APCCMPD Symposium: Best Practices in Faculty Development</a:t>
            </a:r>
          </a:p>
          <a:p>
            <a:r>
              <a:rPr lang="en-US" sz="1800" dirty="0" smtClean="0"/>
              <a:t>CHEST 2018</a:t>
            </a:r>
          </a:p>
          <a:p>
            <a:r>
              <a:rPr lang="en-US" sz="1800" dirty="0" smtClean="0"/>
              <a:t>Sunday, October 7, 2018</a:t>
            </a:r>
          </a:p>
          <a:p>
            <a:endParaRPr lang="en-US" sz="1800" dirty="0"/>
          </a:p>
          <a:p>
            <a:r>
              <a:rPr lang="en-US" sz="1800" dirty="0" smtClean="0"/>
              <a:t>David Schulman, MD, MPH, FCCP</a:t>
            </a:r>
          </a:p>
          <a:p>
            <a:r>
              <a:rPr lang="en-US" sz="1800" dirty="0" smtClean="0"/>
              <a:t>Emory University School of Medicine</a:t>
            </a:r>
            <a:endParaRPr lang="en-US" sz="1800" dirty="0"/>
          </a:p>
        </p:txBody>
      </p:sp>
    </p:spTree>
    <p:extLst>
      <p:ext uri="{BB962C8B-B14F-4D97-AF65-F5344CB8AC3E}">
        <p14:creationId xmlns:p14="http://schemas.microsoft.com/office/powerpoint/2010/main" val="25294844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68891" y="81883"/>
            <a:ext cx="6172200" cy="595282"/>
          </a:xfrm>
        </p:spPr>
        <p:txBody>
          <a:bodyPr>
            <a:noAutofit/>
          </a:bodyPr>
          <a:lstStyle/>
          <a:p>
            <a:r>
              <a:rPr lang="en-US" sz="3000" b="0" dirty="0"/>
              <a:t>Types of OSTEs</a:t>
            </a:r>
          </a:p>
        </p:txBody>
      </p:sp>
      <p:sp>
        <p:nvSpPr>
          <p:cNvPr id="3" name="Content Placeholder 2"/>
          <p:cNvSpPr>
            <a:spLocks noGrp="1"/>
          </p:cNvSpPr>
          <p:nvPr>
            <p:ph sz="half" idx="1"/>
          </p:nvPr>
        </p:nvSpPr>
        <p:spPr>
          <a:xfrm>
            <a:off x="1376767" y="1248862"/>
            <a:ext cx="3546194" cy="3394472"/>
          </a:xfrm>
        </p:spPr>
        <p:txBody>
          <a:bodyPr>
            <a:normAutofit/>
          </a:bodyPr>
          <a:lstStyle/>
          <a:p>
            <a:pPr marL="557213" indent="-557213">
              <a:spcBef>
                <a:spcPts val="0"/>
              </a:spcBef>
              <a:buFont typeface="+mj-lt"/>
              <a:buAutoNum type="arabicPeriod"/>
            </a:pPr>
            <a:r>
              <a:rPr lang="en-US" sz="2000" dirty="0"/>
              <a:t>Orienting a learner</a:t>
            </a:r>
          </a:p>
          <a:p>
            <a:pPr marL="557213" indent="-557213">
              <a:spcBef>
                <a:spcPts val="0"/>
              </a:spcBef>
              <a:buFont typeface="+mj-lt"/>
              <a:buAutoNum type="arabicPeriod"/>
            </a:pPr>
            <a:r>
              <a:rPr lang="en-US" sz="2000" dirty="0"/>
              <a:t>Outpatient precepting</a:t>
            </a:r>
          </a:p>
          <a:p>
            <a:pPr marL="557213" indent="-557213">
              <a:spcBef>
                <a:spcPts val="0"/>
              </a:spcBef>
              <a:buFont typeface="+mj-lt"/>
              <a:buAutoNum type="arabicPeriod"/>
            </a:pPr>
            <a:r>
              <a:rPr lang="en-US" sz="2000" dirty="0"/>
              <a:t>Bedside teaching</a:t>
            </a:r>
          </a:p>
          <a:p>
            <a:pPr marL="557213" indent="-557213">
              <a:spcBef>
                <a:spcPts val="0"/>
              </a:spcBef>
              <a:buFont typeface="+mj-lt"/>
              <a:buAutoNum type="arabicPeriod"/>
            </a:pPr>
            <a:r>
              <a:rPr lang="en-US" sz="2000" dirty="0"/>
              <a:t>Constructive feedback</a:t>
            </a:r>
          </a:p>
          <a:p>
            <a:pPr marL="557213" indent="-557213">
              <a:spcBef>
                <a:spcPts val="0"/>
              </a:spcBef>
              <a:buFont typeface="+mj-lt"/>
              <a:buAutoNum type="arabicPeriod"/>
            </a:pPr>
            <a:r>
              <a:rPr lang="en-US" sz="2000" dirty="0"/>
              <a:t>Inpatient teaching</a:t>
            </a:r>
          </a:p>
          <a:p>
            <a:pPr marL="557213" indent="-557213">
              <a:spcBef>
                <a:spcPts val="0"/>
              </a:spcBef>
              <a:buFont typeface="+mj-lt"/>
              <a:buAutoNum type="arabicPeriod"/>
            </a:pPr>
            <a:r>
              <a:rPr lang="en-US" sz="2000" dirty="0"/>
              <a:t>Teaching charting</a:t>
            </a:r>
          </a:p>
          <a:p>
            <a:pPr marL="557213" indent="-557213">
              <a:spcBef>
                <a:spcPts val="0"/>
              </a:spcBef>
              <a:buFont typeface="+mj-lt"/>
              <a:buAutoNum type="arabicPeriod"/>
            </a:pPr>
            <a:r>
              <a:rPr lang="en-US" sz="2000" dirty="0"/>
              <a:t>Teaching a procedure</a:t>
            </a:r>
          </a:p>
          <a:p>
            <a:pPr marL="557213" indent="-557213">
              <a:spcBef>
                <a:spcPts val="0"/>
              </a:spcBef>
              <a:buFont typeface="+mj-lt"/>
              <a:buAutoNum type="arabicPeriod"/>
            </a:pPr>
            <a:r>
              <a:rPr lang="en-US" sz="2000" dirty="0"/>
              <a:t>Giving a </a:t>
            </a:r>
            <a:r>
              <a:rPr lang="en-US" sz="2000" dirty="0" smtClean="0"/>
              <a:t>mini-lecture</a:t>
            </a:r>
            <a:endParaRPr lang="en-US" sz="2000" dirty="0"/>
          </a:p>
        </p:txBody>
      </p:sp>
    </p:spTree>
    <p:extLst>
      <p:ext uri="{BB962C8B-B14F-4D97-AF65-F5344CB8AC3E}">
        <p14:creationId xmlns:p14="http://schemas.microsoft.com/office/powerpoint/2010/main" val="36289264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01601"/>
            <a:ext cx="6291943" cy="595282"/>
          </a:xfrm>
        </p:spPr>
        <p:txBody>
          <a:bodyPr>
            <a:normAutofit fontScale="90000"/>
          </a:bodyPr>
          <a:lstStyle/>
          <a:p>
            <a:pPr algn="ctr"/>
            <a:r>
              <a:rPr lang="en-US" dirty="0" smtClean="0"/>
              <a:t>Twists to Consider </a:t>
            </a:r>
            <a:br>
              <a:rPr lang="en-US" dirty="0" smtClean="0"/>
            </a:br>
            <a:r>
              <a:rPr lang="en-US" dirty="0" smtClean="0"/>
              <a:t>(Real-Life / Level ups)</a:t>
            </a:r>
            <a:endParaRPr lang="en-US" dirty="0"/>
          </a:p>
        </p:txBody>
      </p:sp>
      <p:sp>
        <p:nvSpPr>
          <p:cNvPr id="3" name="Content Placeholder 2"/>
          <p:cNvSpPr>
            <a:spLocks noGrp="1"/>
          </p:cNvSpPr>
          <p:nvPr>
            <p:ph sz="half" idx="1"/>
          </p:nvPr>
        </p:nvSpPr>
        <p:spPr>
          <a:xfrm>
            <a:off x="457199" y="1200153"/>
            <a:ext cx="7112727" cy="3704949"/>
          </a:xfrm>
        </p:spPr>
        <p:txBody>
          <a:bodyPr>
            <a:normAutofit/>
          </a:bodyPr>
          <a:lstStyle/>
          <a:p>
            <a:pPr marL="342900" indent="-342900">
              <a:buFont typeface="Arial" panose="020B0604020202020204" pitchFamily="34" charset="0"/>
              <a:buChar char="•"/>
            </a:pPr>
            <a:r>
              <a:rPr lang="en-US" sz="1800" dirty="0" smtClean="0"/>
              <a:t>The learner has an undisclosed challenge</a:t>
            </a:r>
          </a:p>
          <a:p>
            <a:pPr marL="801688" lvl="2" indent="-342900">
              <a:buFont typeface="Arial" panose="020B0604020202020204" pitchFamily="34" charset="0"/>
              <a:buChar char="•"/>
            </a:pPr>
            <a:r>
              <a:rPr lang="en-US" dirty="0" smtClean="0"/>
              <a:t>Physical</a:t>
            </a:r>
          </a:p>
          <a:p>
            <a:pPr marL="801688" lvl="2" indent="-342900">
              <a:buFont typeface="Arial" panose="020B0604020202020204" pitchFamily="34" charset="0"/>
              <a:buChar char="•"/>
            </a:pPr>
            <a:r>
              <a:rPr lang="en-US" dirty="0" smtClean="0"/>
              <a:t>Social</a:t>
            </a:r>
          </a:p>
          <a:p>
            <a:pPr marL="801688" lvl="2" indent="-342900">
              <a:buFont typeface="Arial" panose="020B0604020202020204" pitchFamily="34" charset="0"/>
              <a:buChar char="•"/>
            </a:pPr>
            <a:r>
              <a:rPr lang="en-US" dirty="0" smtClean="0"/>
              <a:t>Psychological</a:t>
            </a:r>
          </a:p>
          <a:p>
            <a:pPr marL="801688" lvl="2" indent="-342900">
              <a:buFont typeface="Arial" panose="020B0604020202020204" pitchFamily="34" charset="0"/>
              <a:buChar char="•"/>
            </a:pPr>
            <a:endParaRPr lang="en-US" dirty="0"/>
          </a:p>
          <a:p>
            <a:pPr marL="342900" lvl="1" indent="-342900">
              <a:buFont typeface="Arial" panose="020B0604020202020204" pitchFamily="34" charset="0"/>
              <a:buChar char="•"/>
            </a:pPr>
            <a:r>
              <a:rPr lang="en-US" dirty="0" smtClean="0"/>
              <a:t>The learner may not be very good</a:t>
            </a:r>
          </a:p>
          <a:p>
            <a:pPr marL="801688" lvl="2" indent="-342900">
              <a:buFont typeface="Arial" panose="020B0604020202020204" pitchFamily="34" charset="0"/>
              <a:buChar char="•"/>
            </a:pPr>
            <a:r>
              <a:rPr lang="en-US" dirty="0" smtClean="0"/>
              <a:t>And may not be aware that they are not</a:t>
            </a:r>
          </a:p>
          <a:p>
            <a:pPr marL="801688" lvl="2" indent="-342900">
              <a:buFont typeface="Arial" panose="020B0604020202020204" pitchFamily="34" charset="0"/>
              <a:buChar char="•"/>
            </a:pPr>
            <a:endParaRPr lang="en-US" dirty="0"/>
          </a:p>
          <a:p>
            <a:pPr marL="342900" lvl="1" indent="-342900">
              <a:buFont typeface="Arial" panose="020B0604020202020204" pitchFamily="34" charset="0"/>
              <a:buChar char="•"/>
            </a:pPr>
            <a:r>
              <a:rPr lang="en-US" dirty="0" smtClean="0"/>
              <a:t>The learner has a different agenda than the preceptor</a:t>
            </a:r>
          </a:p>
          <a:p>
            <a:pPr marL="342900" lvl="1" indent="-342900">
              <a:buFont typeface="Arial" panose="020B0604020202020204" pitchFamily="34" charset="0"/>
              <a:buChar char="•"/>
            </a:pPr>
            <a:endParaRPr lang="en-US" dirty="0"/>
          </a:p>
          <a:p>
            <a:pPr marL="342900" lvl="1" indent="-342900">
              <a:buFont typeface="Arial" panose="020B0604020202020204" pitchFamily="34" charset="0"/>
              <a:buChar char="•"/>
            </a:pPr>
            <a:r>
              <a:rPr lang="en-US" dirty="0" smtClean="0"/>
              <a:t>The learner may just be resistant</a:t>
            </a:r>
            <a:endParaRPr lang="en-US" dirty="0"/>
          </a:p>
        </p:txBody>
      </p:sp>
      <p:pic>
        <p:nvPicPr>
          <p:cNvPr id="5" name="Picture 4"/>
          <p:cNvPicPr>
            <a:picLocks noChangeAspect="1"/>
          </p:cNvPicPr>
          <p:nvPr/>
        </p:nvPicPr>
        <p:blipFill rotWithShape="1">
          <a:blip r:embed="rId2"/>
          <a:srcRect b="4343"/>
          <a:stretch/>
        </p:blipFill>
        <p:spPr>
          <a:xfrm>
            <a:off x="6645622" y="1200155"/>
            <a:ext cx="2208546" cy="1582234"/>
          </a:xfrm>
          <a:prstGeom prst="rect">
            <a:avLst/>
          </a:prstGeom>
        </p:spPr>
      </p:pic>
      <p:pic>
        <p:nvPicPr>
          <p:cNvPr id="6" name="Picture 5"/>
          <p:cNvPicPr>
            <a:picLocks noChangeAspect="1"/>
          </p:cNvPicPr>
          <p:nvPr/>
        </p:nvPicPr>
        <p:blipFill>
          <a:blip r:embed="rId3"/>
          <a:stretch>
            <a:fillRect/>
          </a:stretch>
        </p:blipFill>
        <p:spPr>
          <a:xfrm>
            <a:off x="6309359" y="3099507"/>
            <a:ext cx="2682920" cy="2016190"/>
          </a:xfrm>
          <a:prstGeom prst="rect">
            <a:avLst/>
          </a:prstGeom>
        </p:spPr>
      </p:pic>
    </p:spTree>
    <p:extLst>
      <p:ext uri="{BB962C8B-B14F-4D97-AF65-F5344CB8AC3E}">
        <p14:creationId xmlns:p14="http://schemas.microsoft.com/office/powerpoint/2010/main" val="3725312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32807" y="180661"/>
            <a:ext cx="5829300" cy="608374"/>
          </a:xfrm>
        </p:spPr>
        <p:txBody>
          <a:bodyPr>
            <a:normAutofit/>
          </a:bodyPr>
          <a:lstStyle/>
          <a:p>
            <a:r>
              <a:rPr lang="en-US" b="0" dirty="0"/>
              <a:t>Space and Recordings</a:t>
            </a:r>
          </a:p>
        </p:txBody>
      </p:sp>
      <p:sp>
        <p:nvSpPr>
          <p:cNvPr id="3" name="TextBox 2"/>
          <p:cNvSpPr txBox="1"/>
          <p:nvPr/>
        </p:nvSpPr>
        <p:spPr>
          <a:xfrm>
            <a:off x="736417" y="1489167"/>
            <a:ext cx="7362553" cy="2677656"/>
          </a:xfrm>
          <a:prstGeom prst="rect">
            <a:avLst/>
          </a:prstGeom>
          <a:noFill/>
        </p:spPr>
        <p:txBody>
          <a:bodyPr wrap="square" rtlCol="0">
            <a:spAutoFit/>
          </a:bodyPr>
          <a:lstStyle/>
          <a:p>
            <a:pPr marL="214313" indent="-214313">
              <a:buFont typeface="Arial" panose="020B0604020202020204" pitchFamily="34" charset="0"/>
              <a:buChar char="•"/>
            </a:pPr>
            <a:r>
              <a:rPr lang="en-US" sz="2400" dirty="0"/>
              <a:t>Could theoretically be done in a clinic </a:t>
            </a:r>
            <a:r>
              <a:rPr lang="en-US" sz="2400" dirty="0" smtClean="0"/>
              <a:t>room or an office</a:t>
            </a:r>
            <a:endParaRPr lang="en-US" sz="2400" dirty="0"/>
          </a:p>
          <a:p>
            <a:pPr marL="214313" indent="-214313">
              <a:buFont typeface="Arial" panose="020B0604020202020204" pitchFamily="34" charset="0"/>
              <a:buChar char="•"/>
            </a:pPr>
            <a:endParaRPr lang="en-US" sz="2400" dirty="0"/>
          </a:p>
          <a:p>
            <a:pPr marL="214313" indent="-214313">
              <a:buFont typeface="Arial" panose="020B0604020202020204" pitchFamily="34" charset="0"/>
              <a:buChar char="•"/>
            </a:pPr>
            <a:r>
              <a:rPr lang="en-US" sz="2400" dirty="0"/>
              <a:t>Advantage of the facilitator outside of the room</a:t>
            </a:r>
          </a:p>
          <a:p>
            <a:pPr marL="214313" indent="-214313">
              <a:buFont typeface="Arial" panose="020B0604020202020204" pitchFamily="34" charset="0"/>
              <a:buChar char="•"/>
            </a:pPr>
            <a:endParaRPr lang="en-US" sz="2400" dirty="0"/>
          </a:p>
          <a:p>
            <a:pPr marL="214313" indent="-214313">
              <a:buFont typeface="Arial" panose="020B0604020202020204" pitchFamily="34" charset="0"/>
              <a:buChar char="•"/>
            </a:pPr>
            <a:r>
              <a:rPr lang="en-US" sz="2400" dirty="0"/>
              <a:t>Advantage of recording (and later playback / peer review)</a:t>
            </a:r>
          </a:p>
        </p:txBody>
      </p:sp>
    </p:spTree>
    <p:extLst>
      <p:ext uri="{BB962C8B-B14F-4D97-AF65-F5344CB8AC3E}">
        <p14:creationId xmlns:p14="http://schemas.microsoft.com/office/powerpoint/2010/main" val="41272650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1087" y="121247"/>
            <a:ext cx="5829300" cy="608374"/>
          </a:xfrm>
        </p:spPr>
        <p:txBody>
          <a:bodyPr>
            <a:normAutofit/>
          </a:bodyPr>
          <a:lstStyle/>
          <a:p>
            <a:r>
              <a:rPr lang="en-US" sz="2700" b="0" dirty="0"/>
              <a:t>Assessment Tools</a:t>
            </a:r>
          </a:p>
        </p:txBody>
      </p:sp>
      <p:sp>
        <p:nvSpPr>
          <p:cNvPr id="5" name="TextBox 4"/>
          <p:cNvSpPr txBox="1"/>
          <p:nvPr/>
        </p:nvSpPr>
        <p:spPr>
          <a:xfrm>
            <a:off x="1542198" y="1013350"/>
            <a:ext cx="6059605" cy="577081"/>
          </a:xfrm>
          <a:prstGeom prst="rect">
            <a:avLst/>
          </a:prstGeom>
          <a:noFill/>
        </p:spPr>
        <p:txBody>
          <a:bodyPr wrap="square" rtlCol="0">
            <a:spAutoFit/>
          </a:bodyPr>
          <a:lstStyle/>
          <a:p>
            <a:pPr marL="214313" indent="-214313">
              <a:lnSpc>
                <a:spcPct val="150000"/>
              </a:lnSpc>
              <a:buFont typeface="Arial" panose="020B0604020202020204" pitchFamily="34" charset="0"/>
              <a:buChar char="•"/>
            </a:pPr>
            <a:r>
              <a:rPr lang="en-US" sz="2100" dirty="0"/>
              <a:t>Standardized forms a MUST</a:t>
            </a:r>
          </a:p>
        </p:txBody>
      </p:sp>
      <p:pic>
        <p:nvPicPr>
          <p:cNvPr id="3" name="Picture 2"/>
          <p:cNvPicPr>
            <a:picLocks noChangeAspect="1"/>
          </p:cNvPicPr>
          <p:nvPr/>
        </p:nvPicPr>
        <p:blipFill rotWithShape="1">
          <a:blip r:embed="rId2"/>
          <a:srcRect t="8642"/>
          <a:stretch/>
        </p:blipFill>
        <p:spPr>
          <a:xfrm>
            <a:off x="1180003" y="1839073"/>
            <a:ext cx="6557963" cy="3302363"/>
          </a:xfrm>
          <a:prstGeom prst="rect">
            <a:avLst/>
          </a:prstGeom>
        </p:spPr>
      </p:pic>
      <p:sp>
        <p:nvSpPr>
          <p:cNvPr id="4" name="TextBox 3"/>
          <p:cNvSpPr txBox="1"/>
          <p:nvPr/>
        </p:nvSpPr>
        <p:spPr>
          <a:xfrm>
            <a:off x="1180003" y="1458929"/>
            <a:ext cx="4121462" cy="369332"/>
          </a:xfrm>
          <a:prstGeom prst="rect">
            <a:avLst/>
          </a:prstGeom>
          <a:noFill/>
        </p:spPr>
        <p:txBody>
          <a:bodyPr wrap="square" rtlCol="0">
            <a:spAutoFit/>
          </a:bodyPr>
          <a:lstStyle/>
          <a:p>
            <a:r>
              <a:rPr lang="en-US" dirty="0" smtClean="0"/>
              <a:t>The faculty member:</a:t>
            </a:r>
            <a:endParaRPr lang="en-US" dirty="0"/>
          </a:p>
        </p:txBody>
      </p:sp>
    </p:spTree>
    <p:extLst>
      <p:ext uri="{BB962C8B-B14F-4D97-AF65-F5344CB8AC3E}">
        <p14:creationId xmlns:p14="http://schemas.microsoft.com/office/powerpoint/2010/main" val="9015367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40565" y="108816"/>
            <a:ext cx="5829300" cy="608374"/>
          </a:xfrm>
        </p:spPr>
        <p:txBody>
          <a:bodyPr>
            <a:normAutofit/>
          </a:bodyPr>
          <a:lstStyle/>
          <a:p>
            <a:r>
              <a:rPr lang="en-US" sz="3000" b="0" dirty="0"/>
              <a:t>Actors</a:t>
            </a:r>
          </a:p>
        </p:txBody>
      </p:sp>
      <p:sp>
        <p:nvSpPr>
          <p:cNvPr id="5" name="TextBox 4"/>
          <p:cNvSpPr txBox="1"/>
          <p:nvPr/>
        </p:nvSpPr>
        <p:spPr>
          <a:xfrm>
            <a:off x="1199381" y="1298532"/>
            <a:ext cx="6059605" cy="2839239"/>
          </a:xfrm>
          <a:prstGeom prst="rect">
            <a:avLst/>
          </a:prstGeom>
          <a:noFill/>
        </p:spPr>
        <p:txBody>
          <a:bodyPr wrap="square" rtlCol="0">
            <a:spAutoFit/>
          </a:bodyPr>
          <a:lstStyle/>
          <a:p>
            <a:pPr marL="214313" indent="-214313">
              <a:lnSpc>
                <a:spcPct val="150000"/>
              </a:lnSpc>
              <a:buFont typeface="Arial" panose="020B0604020202020204" pitchFamily="34" charset="0"/>
              <a:buChar char="•"/>
            </a:pPr>
            <a:r>
              <a:rPr lang="en-US" sz="2100" dirty="0"/>
              <a:t>Most institutions have a pool of local talent</a:t>
            </a:r>
          </a:p>
          <a:p>
            <a:pPr marL="557213" lvl="1" indent="-214313">
              <a:lnSpc>
                <a:spcPct val="150000"/>
              </a:lnSpc>
              <a:buFont typeface="Arial" panose="020B0604020202020204" pitchFamily="34" charset="0"/>
              <a:buChar char="•"/>
            </a:pPr>
            <a:r>
              <a:rPr lang="en-US" sz="2100" dirty="0"/>
              <a:t>Lack of medical knowledge</a:t>
            </a:r>
          </a:p>
          <a:p>
            <a:pPr marL="557213" lvl="1" indent="-214313">
              <a:lnSpc>
                <a:spcPct val="150000"/>
              </a:lnSpc>
              <a:buFont typeface="Arial" panose="020B0604020202020204" pitchFamily="34" charset="0"/>
              <a:buChar char="•"/>
            </a:pPr>
            <a:endParaRPr lang="en-US" sz="2100" dirty="0"/>
          </a:p>
          <a:p>
            <a:pPr marL="214313" indent="-214313">
              <a:buFont typeface="Arial" panose="020B0604020202020204" pitchFamily="34" charset="0"/>
              <a:buChar char="•"/>
            </a:pPr>
            <a:r>
              <a:rPr lang="en-US" sz="2100" dirty="0"/>
              <a:t>The advantages and disadvantages of using </a:t>
            </a:r>
            <a:r>
              <a:rPr lang="en-US" sz="2100" dirty="0" err="1" smtClean="0"/>
              <a:t>housestaff</a:t>
            </a:r>
            <a:endParaRPr lang="en-US" sz="2100" dirty="0" smtClean="0"/>
          </a:p>
          <a:p>
            <a:pPr marL="214313" indent="-214313">
              <a:buFont typeface="Arial" panose="020B0604020202020204" pitchFamily="34" charset="0"/>
              <a:buChar char="•"/>
            </a:pPr>
            <a:endParaRPr lang="en-US" sz="2100" dirty="0"/>
          </a:p>
          <a:p>
            <a:pPr marL="214313" indent="-214313">
              <a:buFont typeface="Arial" panose="020B0604020202020204" pitchFamily="34" charset="0"/>
              <a:buChar char="•"/>
            </a:pPr>
            <a:r>
              <a:rPr lang="en-US" sz="2100" dirty="0" smtClean="0"/>
              <a:t>Several </a:t>
            </a:r>
            <a:r>
              <a:rPr lang="en-US" sz="2100" dirty="0" smtClean="0"/>
              <a:t>dress rehearsals</a:t>
            </a:r>
            <a:endParaRPr lang="en-US" sz="2100" dirty="0"/>
          </a:p>
        </p:txBody>
      </p:sp>
    </p:spTree>
    <p:extLst>
      <p:ext uri="{BB962C8B-B14F-4D97-AF65-F5344CB8AC3E}">
        <p14:creationId xmlns:p14="http://schemas.microsoft.com/office/powerpoint/2010/main" val="1811318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9869" y="229317"/>
            <a:ext cx="6123398" cy="608374"/>
          </a:xfrm>
        </p:spPr>
        <p:txBody>
          <a:bodyPr>
            <a:noAutofit/>
          </a:bodyPr>
          <a:lstStyle/>
          <a:p>
            <a:r>
              <a:rPr lang="en-US" sz="2100" b="0" dirty="0"/>
              <a:t>Faculty Preceptors and Willing Participants</a:t>
            </a:r>
          </a:p>
        </p:txBody>
      </p:sp>
      <p:sp>
        <p:nvSpPr>
          <p:cNvPr id="5" name="TextBox 4"/>
          <p:cNvSpPr txBox="1"/>
          <p:nvPr/>
        </p:nvSpPr>
        <p:spPr>
          <a:xfrm>
            <a:off x="987055" y="1306164"/>
            <a:ext cx="7164976" cy="3416320"/>
          </a:xfrm>
          <a:prstGeom prst="rect">
            <a:avLst/>
          </a:prstGeom>
          <a:noFill/>
        </p:spPr>
        <p:txBody>
          <a:bodyPr wrap="square" rtlCol="0">
            <a:spAutoFit/>
          </a:bodyPr>
          <a:lstStyle/>
          <a:p>
            <a:pPr marL="214313" indent="-214313">
              <a:lnSpc>
                <a:spcPct val="150000"/>
              </a:lnSpc>
              <a:buFont typeface="Arial" panose="020B0604020202020204" pitchFamily="34" charset="0"/>
              <a:buChar char="•"/>
            </a:pPr>
            <a:r>
              <a:rPr lang="en-US" sz="2400" dirty="0"/>
              <a:t>Getting </a:t>
            </a:r>
            <a:r>
              <a:rPr lang="en-US" sz="2400" dirty="0" smtClean="0"/>
              <a:t>buy-in</a:t>
            </a:r>
          </a:p>
          <a:p>
            <a:pPr marL="671513" lvl="1" indent="-214313">
              <a:lnSpc>
                <a:spcPct val="150000"/>
              </a:lnSpc>
              <a:buFont typeface="Arial" panose="020B0604020202020204" pitchFamily="34" charset="0"/>
              <a:buChar char="•"/>
            </a:pPr>
            <a:r>
              <a:rPr lang="en-US" sz="2400" u="sng" dirty="0" smtClean="0"/>
              <a:t>This has been the biggest challenge</a:t>
            </a:r>
            <a:endParaRPr lang="en-US" sz="2400" u="sng" dirty="0"/>
          </a:p>
          <a:p>
            <a:pPr marL="671513" lvl="1" indent="-214313">
              <a:lnSpc>
                <a:spcPct val="150000"/>
              </a:lnSpc>
              <a:buFont typeface="Arial" panose="020B0604020202020204" pitchFamily="34" charset="0"/>
              <a:buChar char="•"/>
            </a:pPr>
            <a:r>
              <a:rPr lang="en-US" sz="2400" dirty="0" smtClean="0"/>
              <a:t>For all or for some?</a:t>
            </a:r>
            <a:endParaRPr lang="en-US" sz="2400" dirty="0"/>
          </a:p>
          <a:p>
            <a:pPr marL="671513" lvl="1" indent="-214313">
              <a:lnSpc>
                <a:spcPct val="150000"/>
              </a:lnSpc>
              <a:buFont typeface="Arial" panose="020B0604020202020204" pitchFamily="34" charset="0"/>
              <a:buChar char="•"/>
            </a:pPr>
            <a:r>
              <a:rPr lang="en-US" sz="2400" dirty="0" smtClean="0"/>
              <a:t>Departmental mandate?</a:t>
            </a:r>
          </a:p>
          <a:p>
            <a:pPr marL="671513" lvl="1" indent="-214313">
              <a:lnSpc>
                <a:spcPct val="150000"/>
              </a:lnSpc>
              <a:buFont typeface="Arial" panose="020B0604020202020204" pitchFamily="34" charset="0"/>
              <a:buChar char="•"/>
            </a:pPr>
            <a:r>
              <a:rPr lang="en-US" sz="2400" dirty="0" smtClean="0"/>
              <a:t>Incentives?</a:t>
            </a:r>
            <a:endParaRPr lang="en-US" sz="2400" dirty="0"/>
          </a:p>
          <a:p>
            <a:pPr marL="671513" lvl="1" indent="-214313">
              <a:lnSpc>
                <a:spcPct val="150000"/>
              </a:lnSpc>
              <a:buFont typeface="Arial" panose="020B0604020202020204" pitchFamily="34" charset="0"/>
              <a:buChar char="•"/>
            </a:pPr>
            <a:r>
              <a:rPr lang="en-US" sz="2400" dirty="0" smtClean="0"/>
              <a:t>External preceptors may decrease resistance</a:t>
            </a:r>
            <a:endParaRPr lang="en-US" sz="2400" dirty="0"/>
          </a:p>
        </p:txBody>
      </p:sp>
    </p:spTree>
    <p:extLst>
      <p:ext uri="{BB962C8B-B14F-4D97-AF65-F5344CB8AC3E}">
        <p14:creationId xmlns:p14="http://schemas.microsoft.com/office/powerpoint/2010/main" val="2279089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3306" y="233304"/>
            <a:ext cx="6172200" cy="595282"/>
          </a:xfrm>
        </p:spPr>
        <p:txBody>
          <a:bodyPr>
            <a:noAutofit/>
          </a:bodyPr>
          <a:lstStyle/>
          <a:p>
            <a:r>
              <a:rPr lang="en-US" sz="2700" b="0" dirty="0" smtClean="0"/>
              <a:t>Some take-home messages</a:t>
            </a:r>
            <a:endParaRPr lang="en-US" sz="2700" b="0" dirty="0"/>
          </a:p>
        </p:txBody>
      </p:sp>
      <p:sp>
        <p:nvSpPr>
          <p:cNvPr id="3" name="Content Placeholder 2"/>
          <p:cNvSpPr>
            <a:spLocks noGrp="1"/>
          </p:cNvSpPr>
          <p:nvPr>
            <p:ph sz="half" idx="1"/>
          </p:nvPr>
        </p:nvSpPr>
        <p:spPr>
          <a:xfrm>
            <a:off x="401234" y="1229054"/>
            <a:ext cx="4038600" cy="3394472"/>
          </a:xfrm>
        </p:spPr>
        <p:txBody>
          <a:bodyPr>
            <a:normAutofit/>
          </a:bodyPr>
          <a:lstStyle/>
          <a:p>
            <a:pPr marL="385763" indent="-385763">
              <a:buAutoNum type="arabicPeriod"/>
            </a:pPr>
            <a:r>
              <a:rPr lang="en-US" dirty="0" smtClean="0"/>
              <a:t>Use real life examples that were problematic for you (or other faculty) in the past</a:t>
            </a:r>
          </a:p>
          <a:p>
            <a:pPr marL="385763" indent="-385763">
              <a:buAutoNum type="arabicPeriod"/>
            </a:pPr>
            <a:endParaRPr lang="en-US" dirty="0"/>
          </a:p>
          <a:p>
            <a:pPr marL="385763" indent="-385763">
              <a:buAutoNum type="arabicPeriod"/>
            </a:pPr>
            <a:r>
              <a:rPr lang="en-US" dirty="0" smtClean="0"/>
              <a:t>Ensure high fidelity by thinking through multiple ways the scenario could go (understanding several might be “correct”)</a:t>
            </a:r>
            <a:endParaRPr lang="en-US" dirty="0" smtClean="0"/>
          </a:p>
          <a:p>
            <a:pPr marL="385763" indent="-385763">
              <a:buAutoNum type="arabicPeriod"/>
            </a:pPr>
            <a:endParaRPr lang="en-US" dirty="0"/>
          </a:p>
        </p:txBody>
      </p:sp>
      <p:sp>
        <p:nvSpPr>
          <p:cNvPr id="4" name="Content Placeholder 3"/>
          <p:cNvSpPr>
            <a:spLocks noGrp="1"/>
          </p:cNvSpPr>
          <p:nvPr>
            <p:ph sz="half" idx="2"/>
          </p:nvPr>
        </p:nvSpPr>
        <p:spPr>
          <a:xfrm>
            <a:off x="4746206" y="1241406"/>
            <a:ext cx="4038600" cy="3394472"/>
          </a:xfrm>
        </p:spPr>
        <p:txBody>
          <a:bodyPr>
            <a:normAutofit/>
          </a:bodyPr>
          <a:lstStyle/>
          <a:p>
            <a:r>
              <a:rPr lang="en-US" dirty="0" smtClean="0"/>
              <a:t>3. Find the actor. Train the actor. Practice multiple times with the actor.</a:t>
            </a:r>
          </a:p>
          <a:p>
            <a:endParaRPr lang="en-US" dirty="0"/>
          </a:p>
          <a:p>
            <a:r>
              <a:rPr lang="en-US" dirty="0" smtClean="0"/>
              <a:t>4. Encourage / incentivize faculty to participate.</a:t>
            </a:r>
            <a:endParaRPr lang="en-US" dirty="0" smtClean="0"/>
          </a:p>
          <a:p>
            <a:endParaRPr lang="en-US" dirty="0" smtClean="0"/>
          </a:p>
          <a:p>
            <a:endParaRPr lang="en-US" dirty="0"/>
          </a:p>
        </p:txBody>
      </p:sp>
    </p:spTree>
    <p:extLst>
      <p:ext uri="{BB962C8B-B14F-4D97-AF65-F5344CB8AC3E}">
        <p14:creationId xmlns:p14="http://schemas.microsoft.com/office/powerpoint/2010/main" val="11272665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3306" y="233304"/>
            <a:ext cx="6172200" cy="595282"/>
          </a:xfrm>
        </p:spPr>
        <p:txBody>
          <a:bodyPr>
            <a:noAutofit/>
          </a:bodyPr>
          <a:lstStyle/>
          <a:p>
            <a:r>
              <a:rPr lang="en-US" sz="2700" b="0" dirty="0" smtClean="0"/>
              <a:t>Specific examples I have used</a:t>
            </a:r>
            <a:endParaRPr lang="en-US" sz="2700" b="0" dirty="0"/>
          </a:p>
        </p:txBody>
      </p:sp>
      <p:sp>
        <p:nvSpPr>
          <p:cNvPr id="3" name="Content Placeholder 2"/>
          <p:cNvSpPr>
            <a:spLocks noGrp="1"/>
          </p:cNvSpPr>
          <p:nvPr>
            <p:ph sz="half" idx="1"/>
          </p:nvPr>
        </p:nvSpPr>
        <p:spPr>
          <a:xfrm>
            <a:off x="401233" y="1229054"/>
            <a:ext cx="8023575" cy="2387449"/>
          </a:xfrm>
        </p:spPr>
        <p:txBody>
          <a:bodyPr>
            <a:normAutofit/>
          </a:bodyPr>
          <a:lstStyle/>
          <a:p>
            <a:pPr marL="385763" indent="-385763">
              <a:buAutoNum type="arabicPeriod"/>
            </a:pPr>
            <a:r>
              <a:rPr lang="en-US" dirty="0" smtClean="0"/>
              <a:t>Learner struggling due to external stressors</a:t>
            </a:r>
          </a:p>
          <a:p>
            <a:pPr marL="385763" indent="-385763">
              <a:buAutoNum type="arabicPeriod"/>
            </a:pPr>
            <a:r>
              <a:rPr lang="en-US" dirty="0" smtClean="0"/>
              <a:t>Learner working with a challenging staff member</a:t>
            </a:r>
          </a:p>
          <a:p>
            <a:pPr marL="385763" indent="-385763">
              <a:buAutoNum type="arabicPeriod"/>
            </a:pPr>
            <a:r>
              <a:rPr lang="en-US" dirty="0" smtClean="0"/>
              <a:t>Learner with significant misconceptions about pulmonary physiology</a:t>
            </a:r>
          </a:p>
          <a:p>
            <a:pPr marL="385763" indent="-385763">
              <a:buAutoNum type="arabicPeriod"/>
            </a:pPr>
            <a:r>
              <a:rPr lang="en-US" dirty="0" smtClean="0"/>
              <a:t>Encouraging learner to challenge faculty member</a:t>
            </a:r>
            <a:endParaRPr lang="en-US" dirty="0" smtClean="0"/>
          </a:p>
          <a:p>
            <a:pPr marL="385763" indent="-385763">
              <a:buAutoNum type="arabicPeriod"/>
            </a:pPr>
            <a:endParaRPr lang="en-US" dirty="0"/>
          </a:p>
        </p:txBody>
      </p:sp>
    </p:spTree>
    <p:extLst>
      <p:ext uri="{BB962C8B-B14F-4D97-AF65-F5344CB8AC3E}">
        <p14:creationId xmlns:p14="http://schemas.microsoft.com/office/powerpoint/2010/main" val="26557968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42197" y="102285"/>
            <a:ext cx="5829300" cy="608374"/>
          </a:xfrm>
        </p:spPr>
        <p:txBody>
          <a:bodyPr>
            <a:normAutofit/>
          </a:bodyPr>
          <a:lstStyle/>
          <a:p>
            <a:r>
              <a:rPr lang="en-US" b="0" dirty="0"/>
              <a:t>Introduction</a:t>
            </a:r>
          </a:p>
        </p:txBody>
      </p:sp>
      <p:sp>
        <p:nvSpPr>
          <p:cNvPr id="5" name="TextBox 4"/>
          <p:cNvSpPr txBox="1"/>
          <p:nvPr/>
        </p:nvSpPr>
        <p:spPr>
          <a:xfrm>
            <a:off x="308225" y="1176630"/>
            <a:ext cx="8476179" cy="3416320"/>
          </a:xfrm>
          <a:prstGeom prst="rect">
            <a:avLst/>
          </a:prstGeom>
          <a:noFill/>
        </p:spPr>
        <p:txBody>
          <a:bodyPr wrap="square" rtlCol="0">
            <a:spAutoFit/>
          </a:bodyPr>
          <a:lstStyle/>
          <a:p>
            <a:pPr marL="214313" indent="-214313">
              <a:buFont typeface="Arial" panose="020B0604020202020204" pitchFamily="34" charset="0"/>
              <a:buChar char="•"/>
            </a:pPr>
            <a:r>
              <a:rPr lang="en-US" dirty="0"/>
              <a:t>OSTEs </a:t>
            </a:r>
            <a:r>
              <a:rPr lang="en-US" dirty="0" smtClean="0"/>
              <a:t>provide a method for evaluation of </a:t>
            </a:r>
            <a:r>
              <a:rPr lang="en-US" dirty="0"/>
              <a:t>specific teaching competences with direct feedback given at the end of each encounter</a:t>
            </a:r>
          </a:p>
          <a:p>
            <a:pPr marL="557213" lvl="1" indent="-214313">
              <a:buFont typeface="Arial" panose="020B0604020202020204" pitchFamily="34" charset="0"/>
              <a:buChar char="•"/>
            </a:pPr>
            <a:endParaRPr lang="en-US" dirty="0"/>
          </a:p>
          <a:p>
            <a:pPr marL="100013" indent="-214313">
              <a:buFont typeface="Arial" panose="020B0604020202020204" pitchFamily="34" charset="0"/>
              <a:buChar char="•"/>
            </a:pPr>
            <a:r>
              <a:rPr lang="en-US" dirty="0" smtClean="0"/>
              <a:t>Many </a:t>
            </a:r>
            <a:r>
              <a:rPr lang="en-US" dirty="0"/>
              <a:t>potential areas to explore:</a:t>
            </a:r>
          </a:p>
          <a:p>
            <a:pPr marL="557213" lvl="1" indent="-214313">
              <a:buFont typeface="Arial" panose="020B0604020202020204" pitchFamily="34" charset="0"/>
              <a:buChar char="•"/>
            </a:pPr>
            <a:endParaRPr lang="en-US" dirty="0"/>
          </a:p>
          <a:p>
            <a:pPr marL="900113" lvl="2" indent="-214313">
              <a:buFont typeface="Arial" panose="020B0604020202020204" pitchFamily="34" charset="0"/>
              <a:buChar char="•"/>
            </a:pPr>
            <a:r>
              <a:rPr lang="en-US" dirty="0"/>
              <a:t>Giving feedback to trainees / exploring reasons for deficiencies / identifying improvement plans</a:t>
            </a:r>
          </a:p>
          <a:p>
            <a:pPr marL="900113" lvl="2" indent="-214313">
              <a:buFont typeface="Arial" panose="020B0604020202020204" pitchFamily="34" charset="0"/>
              <a:buChar char="•"/>
            </a:pPr>
            <a:r>
              <a:rPr lang="en-US" dirty="0" smtClean="0"/>
              <a:t>Moderating / mitigating </a:t>
            </a:r>
            <a:r>
              <a:rPr lang="en-US" dirty="0"/>
              <a:t>conflict between </a:t>
            </a:r>
            <a:r>
              <a:rPr lang="en-US" dirty="0" smtClean="0"/>
              <a:t>parties</a:t>
            </a:r>
          </a:p>
          <a:p>
            <a:pPr marL="900113" lvl="2" indent="-214313">
              <a:buFont typeface="Arial" panose="020B0604020202020204" pitchFamily="34" charset="0"/>
              <a:buChar char="•"/>
            </a:pPr>
            <a:r>
              <a:rPr lang="en-US" dirty="0" smtClean="0"/>
              <a:t>Identifying </a:t>
            </a:r>
            <a:r>
              <a:rPr lang="en-US" dirty="0"/>
              <a:t>and intervening with burned out / impaired residents</a:t>
            </a:r>
          </a:p>
          <a:p>
            <a:pPr marL="900113" lvl="2" indent="-214313">
              <a:buFont typeface="Arial" panose="020B0604020202020204" pitchFamily="34" charset="0"/>
              <a:buChar char="•"/>
            </a:pPr>
            <a:endParaRPr lang="en-US" dirty="0"/>
          </a:p>
          <a:p>
            <a:pPr marL="100013" indent="-214313">
              <a:buFont typeface="Arial" panose="020B0604020202020204" pitchFamily="34" charset="0"/>
              <a:buChar char="•"/>
            </a:pPr>
            <a:r>
              <a:rPr lang="en-US" dirty="0"/>
              <a:t>Assessment can involve a combination of feedback from learner, actor and facilitator</a:t>
            </a:r>
          </a:p>
        </p:txBody>
      </p:sp>
    </p:spTree>
    <p:extLst>
      <p:ext uri="{BB962C8B-B14F-4D97-AF65-F5344CB8AC3E}">
        <p14:creationId xmlns:p14="http://schemas.microsoft.com/office/powerpoint/2010/main" val="30351064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42197" y="102285"/>
            <a:ext cx="5829300" cy="608374"/>
          </a:xfrm>
        </p:spPr>
        <p:txBody>
          <a:bodyPr>
            <a:normAutofit/>
          </a:bodyPr>
          <a:lstStyle/>
          <a:p>
            <a:r>
              <a:rPr lang="en-US" sz="3000" b="0" dirty="0" smtClean="0"/>
              <a:t>Things to Consider</a:t>
            </a:r>
            <a:endParaRPr lang="en-US" sz="3000" b="0" dirty="0"/>
          </a:p>
        </p:txBody>
      </p:sp>
      <p:sp>
        <p:nvSpPr>
          <p:cNvPr id="5" name="TextBox 4"/>
          <p:cNvSpPr txBox="1"/>
          <p:nvPr/>
        </p:nvSpPr>
        <p:spPr>
          <a:xfrm>
            <a:off x="1542198" y="1287671"/>
            <a:ext cx="6059605" cy="3485570"/>
          </a:xfrm>
          <a:prstGeom prst="rect">
            <a:avLst/>
          </a:prstGeom>
          <a:noFill/>
        </p:spPr>
        <p:txBody>
          <a:bodyPr wrap="square" rtlCol="0">
            <a:spAutoFit/>
          </a:bodyPr>
          <a:lstStyle/>
          <a:p>
            <a:pPr marL="214313" indent="-214313">
              <a:lnSpc>
                <a:spcPct val="150000"/>
              </a:lnSpc>
              <a:buFont typeface="Arial" panose="020B0604020202020204" pitchFamily="34" charset="0"/>
              <a:buChar char="•"/>
            </a:pPr>
            <a:r>
              <a:rPr lang="en-US" sz="2100" dirty="0" smtClean="0"/>
              <a:t>Ideas</a:t>
            </a:r>
          </a:p>
          <a:p>
            <a:pPr marL="214313" indent="-214313">
              <a:lnSpc>
                <a:spcPct val="150000"/>
              </a:lnSpc>
              <a:buFont typeface="Arial" panose="020B0604020202020204" pitchFamily="34" charset="0"/>
              <a:buChar char="•"/>
            </a:pPr>
            <a:r>
              <a:rPr lang="en-US" sz="2100" dirty="0" smtClean="0"/>
              <a:t>Constructing the Scenario </a:t>
            </a:r>
            <a:endParaRPr lang="en-US" sz="2100" dirty="0"/>
          </a:p>
          <a:p>
            <a:pPr marL="214313" indent="-214313">
              <a:lnSpc>
                <a:spcPct val="150000"/>
              </a:lnSpc>
              <a:buFont typeface="Arial" panose="020B0604020202020204" pitchFamily="34" charset="0"/>
              <a:buChar char="•"/>
            </a:pPr>
            <a:r>
              <a:rPr lang="en-US" sz="2100" dirty="0" smtClean="0"/>
              <a:t>Space</a:t>
            </a:r>
          </a:p>
          <a:p>
            <a:pPr marL="214313" indent="-214313">
              <a:lnSpc>
                <a:spcPct val="150000"/>
              </a:lnSpc>
              <a:buFont typeface="Arial" panose="020B0604020202020204" pitchFamily="34" charset="0"/>
              <a:buChar char="•"/>
            </a:pPr>
            <a:r>
              <a:rPr lang="en-US" sz="2100" dirty="0" smtClean="0"/>
              <a:t>Assessment Tools</a:t>
            </a:r>
          </a:p>
          <a:p>
            <a:pPr marL="214313" indent="-214313">
              <a:lnSpc>
                <a:spcPct val="150000"/>
              </a:lnSpc>
              <a:buFont typeface="Arial" panose="020B0604020202020204" pitchFamily="34" charset="0"/>
              <a:buChar char="•"/>
            </a:pPr>
            <a:r>
              <a:rPr lang="en-US" sz="2100" dirty="0" smtClean="0"/>
              <a:t>Actors</a:t>
            </a:r>
            <a:endParaRPr lang="en-US" sz="2100" dirty="0"/>
          </a:p>
          <a:p>
            <a:pPr marL="214313" indent="-214313">
              <a:lnSpc>
                <a:spcPct val="150000"/>
              </a:lnSpc>
              <a:buFont typeface="Arial" panose="020B0604020202020204" pitchFamily="34" charset="0"/>
              <a:buChar char="•"/>
            </a:pPr>
            <a:r>
              <a:rPr lang="en-US" sz="2100" dirty="0" smtClean="0"/>
              <a:t>Preceptors</a:t>
            </a:r>
            <a:endParaRPr lang="en-US" sz="2100" dirty="0"/>
          </a:p>
          <a:p>
            <a:pPr marL="214313" indent="-214313">
              <a:lnSpc>
                <a:spcPct val="150000"/>
              </a:lnSpc>
              <a:buFont typeface="Arial" panose="020B0604020202020204" pitchFamily="34" charset="0"/>
              <a:buChar char="•"/>
            </a:pPr>
            <a:r>
              <a:rPr lang="en-US" sz="2100" dirty="0" smtClean="0"/>
              <a:t>Participants</a:t>
            </a:r>
            <a:endParaRPr lang="en-US" sz="2100" dirty="0"/>
          </a:p>
        </p:txBody>
      </p:sp>
    </p:spTree>
    <p:extLst>
      <p:ext uri="{BB962C8B-B14F-4D97-AF65-F5344CB8AC3E}">
        <p14:creationId xmlns:p14="http://schemas.microsoft.com/office/powerpoint/2010/main" val="23042647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42197" y="154536"/>
            <a:ext cx="5829300" cy="608374"/>
          </a:xfrm>
        </p:spPr>
        <p:txBody>
          <a:bodyPr>
            <a:normAutofit/>
          </a:bodyPr>
          <a:lstStyle/>
          <a:p>
            <a:r>
              <a:rPr lang="en-US" sz="2700" b="0" dirty="0" smtClean="0"/>
              <a:t>Ideas </a:t>
            </a:r>
            <a:endParaRPr lang="en-US" sz="2700" b="0" dirty="0"/>
          </a:p>
        </p:txBody>
      </p:sp>
      <p:sp>
        <p:nvSpPr>
          <p:cNvPr id="5" name="TextBox 4"/>
          <p:cNvSpPr txBox="1"/>
          <p:nvPr/>
        </p:nvSpPr>
        <p:spPr>
          <a:xfrm>
            <a:off x="1013152" y="1392173"/>
            <a:ext cx="7771619" cy="3485570"/>
          </a:xfrm>
          <a:prstGeom prst="rect">
            <a:avLst/>
          </a:prstGeom>
          <a:noFill/>
        </p:spPr>
        <p:txBody>
          <a:bodyPr wrap="square" rtlCol="0">
            <a:spAutoFit/>
          </a:bodyPr>
          <a:lstStyle/>
          <a:p>
            <a:pPr marL="214313" indent="-214313">
              <a:lnSpc>
                <a:spcPct val="150000"/>
              </a:lnSpc>
              <a:buFont typeface="Arial" panose="020B0604020202020204" pitchFamily="34" charset="0"/>
              <a:buChar char="•"/>
            </a:pPr>
            <a:r>
              <a:rPr lang="en-US" sz="2100" dirty="0" smtClean="0"/>
              <a:t>Recent Experiences</a:t>
            </a:r>
          </a:p>
          <a:p>
            <a:pPr marL="214313" indent="-214313">
              <a:lnSpc>
                <a:spcPct val="150000"/>
              </a:lnSpc>
              <a:buFont typeface="Arial" panose="020B0604020202020204" pitchFamily="34" charset="0"/>
              <a:buChar char="•"/>
            </a:pPr>
            <a:r>
              <a:rPr lang="en-US" sz="2100" dirty="0" smtClean="0"/>
              <a:t>Interdisciplinary issues</a:t>
            </a:r>
          </a:p>
          <a:p>
            <a:pPr marL="671513" lvl="1" indent="-214313">
              <a:lnSpc>
                <a:spcPct val="150000"/>
              </a:lnSpc>
              <a:buFont typeface="Arial" panose="020B0604020202020204" pitchFamily="34" charset="0"/>
              <a:buChar char="•"/>
            </a:pPr>
            <a:r>
              <a:rPr lang="en-US" sz="2100" dirty="0" smtClean="0"/>
              <a:t>Making tough choices</a:t>
            </a:r>
          </a:p>
          <a:p>
            <a:pPr marL="671513" lvl="1" indent="-214313">
              <a:lnSpc>
                <a:spcPct val="150000"/>
              </a:lnSpc>
              <a:buFont typeface="Arial" panose="020B0604020202020204" pitchFamily="34" charset="0"/>
              <a:buChar char="•"/>
            </a:pPr>
            <a:r>
              <a:rPr lang="en-US" sz="2100" dirty="0" smtClean="0"/>
              <a:t>Difficult conversations</a:t>
            </a:r>
            <a:endParaRPr lang="en-US" sz="2100" dirty="0"/>
          </a:p>
          <a:p>
            <a:pPr marL="100013" indent="-214313">
              <a:lnSpc>
                <a:spcPct val="150000"/>
              </a:lnSpc>
              <a:buFont typeface="Arial" panose="020B0604020202020204" pitchFamily="34" charset="0"/>
              <a:buChar char="•"/>
            </a:pPr>
            <a:endParaRPr lang="en-US" sz="2100" dirty="0" smtClean="0"/>
          </a:p>
          <a:p>
            <a:pPr marL="100013" indent="-214313">
              <a:lnSpc>
                <a:spcPct val="150000"/>
              </a:lnSpc>
              <a:buFont typeface="Arial" panose="020B0604020202020204" pitchFamily="34" charset="0"/>
              <a:buChar char="•"/>
            </a:pPr>
            <a:r>
              <a:rPr lang="en-US" sz="2100" dirty="0" smtClean="0"/>
              <a:t>Outcome </a:t>
            </a:r>
            <a:r>
              <a:rPr lang="en-US" sz="2100" dirty="0"/>
              <a:t>goals versus process </a:t>
            </a:r>
            <a:r>
              <a:rPr lang="en-US" sz="2100" dirty="0" smtClean="0"/>
              <a:t>goals</a:t>
            </a:r>
            <a:endParaRPr lang="en-US" sz="2400" dirty="0"/>
          </a:p>
          <a:p>
            <a:pPr marL="214313" indent="-214313">
              <a:lnSpc>
                <a:spcPct val="150000"/>
              </a:lnSpc>
              <a:buFont typeface="Arial" panose="020B0604020202020204" pitchFamily="34" charset="0"/>
              <a:buChar char="•"/>
            </a:pPr>
            <a:r>
              <a:rPr lang="en-US" sz="2100" dirty="0"/>
              <a:t>Evaluation </a:t>
            </a:r>
            <a:r>
              <a:rPr lang="en-US" sz="2100" dirty="0" smtClean="0"/>
              <a:t>metrics</a:t>
            </a:r>
            <a:endParaRPr lang="en-US" sz="2100" dirty="0"/>
          </a:p>
        </p:txBody>
      </p:sp>
    </p:spTree>
    <p:extLst>
      <p:ext uri="{BB962C8B-B14F-4D97-AF65-F5344CB8AC3E}">
        <p14:creationId xmlns:p14="http://schemas.microsoft.com/office/powerpoint/2010/main" val="19908090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13152" y="200256"/>
            <a:ext cx="5829300" cy="608374"/>
          </a:xfrm>
        </p:spPr>
        <p:txBody>
          <a:bodyPr>
            <a:normAutofit/>
          </a:bodyPr>
          <a:lstStyle/>
          <a:p>
            <a:r>
              <a:rPr lang="en-US" sz="2700" b="0" dirty="0" smtClean="0"/>
              <a:t>Constructing the Scenario </a:t>
            </a:r>
            <a:endParaRPr lang="en-US" sz="2700" b="0" dirty="0"/>
          </a:p>
        </p:txBody>
      </p:sp>
      <p:sp>
        <p:nvSpPr>
          <p:cNvPr id="5" name="TextBox 4"/>
          <p:cNvSpPr txBox="1"/>
          <p:nvPr/>
        </p:nvSpPr>
        <p:spPr>
          <a:xfrm>
            <a:off x="215758" y="1392173"/>
            <a:ext cx="8569014" cy="3070071"/>
          </a:xfrm>
          <a:prstGeom prst="rect">
            <a:avLst/>
          </a:prstGeom>
          <a:noFill/>
        </p:spPr>
        <p:txBody>
          <a:bodyPr wrap="square" rtlCol="0">
            <a:spAutoFit/>
          </a:bodyPr>
          <a:lstStyle/>
          <a:p>
            <a:pPr marL="214313" indent="-214313">
              <a:lnSpc>
                <a:spcPct val="150000"/>
              </a:lnSpc>
              <a:buFont typeface="Arial" panose="020B0604020202020204" pitchFamily="34" charset="0"/>
              <a:buChar char="•"/>
            </a:pPr>
            <a:r>
              <a:rPr lang="en-US" sz="2100" dirty="0" smtClean="0"/>
              <a:t>This is basically writing a screenplay</a:t>
            </a:r>
          </a:p>
          <a:p>
            <a:pPr marL="671513" lvl="1" indent="-214313">
              <a:lnSpc>
                <a:spcPct val="150000"/>
              </a:lnSpc>
              <a:buFont typeface="Arial" panose="020B0604020202020204" pitchFamily="34" charset="0"/>
              <a:buChar char="•"/>
            </a:pPr>
            <a:r>
              <a:rPr lang="en-US" sz="2100" dirty="0" smtClean="0"/>
              <a:t>Storyboard MORE IMPORTANT than script</a:t>
            </a:r>
          </a:p>
          <a:p>
            <a:pPr marL="214313" indent="-214313">
              <a:lnSpc>
                <a:spcPct val="150000"/>
              </a:lnSpc>
              <a:buFont typeface="Arial" panose="020B0604020202020204" pitchFamily="34" charset="0"/>
              <a:buChar char="•"/>
            </a:pPr>
            <a:endParaRPr lang="en-US" sz="2100" dirty="0" smtClean="0"/>
          </a:p>
          <a:p>
            <a:pPr marL="214313" indent="-214313">
              <a:lnSpc>
                <a:spcPct val="150000"/>
              </a:lnSpc>
              <a:buFont typeface="Arial" panose="020B0604020202020204" pitchFamily="34" charset="0"/>
              <a:buChar char="•"/>
            </a:pPr>
            <a:r>
              <a:rPr lang="en-US" sz="2100" dirty="0" smtClean="0"/>
              <a:t>Many </a:t>
            </a:r>
            <a:r>
              <a:rPr lang="en-US" sz="2100" dirty="0" smtClean="0"/>
              <a:t>possible pathways </a:t>
            </a:r>
            <a:r>
              <a:rPr lang="en-US" sz="2100" dirty="0" smtClean="0"/>
              <a:t>through </a:t>
            </a:r>
            <a:r>
              <a:rPr lang="en-US" sz="2100" dirty="0" smtClean="0"/>
              <a:t>the </a:t>
            </a:r>
            <a:r>
              <a:rPr lang="en-US" sz="2100" dirty="0" smtClean="0"/>
              <a:t>exercise</a:t>
            </a:r>
          </a:p>
          <a:p>
            <a:pPr marL="671513" lvl="1" indent="-214313">
              <a:lnSpc>
                <a:spcPct val="150000"/>
              </a:lnSpc>
              <a:buFont typeface="Arial" panose="020B0604020202020204" pitchFamily="34" charset="0"/>
              <a:buChar char="•"/>
            </a:pPr>
            <a:r>
              <a:rPr lang="en-US" sz="2100" dirty="0" err="1" smtClean="0"/>
              <a:t>Improv</a:t>
            </a:r>
            <a:r>
              <a:rPr lang="en-US" sz="2100" dirty="0" smtClean="0"/>
              <a:t> background helpful</a:t>
            </a:r>
            <a:endParaRPr lang="en-US" sz="2100" dirty="0"/>
          </a:p>
          <a:p>
            <a:pPr marL="214313" indent="-214313">
              <a:lnSpc>
                <a:spcPct val="150000"/>
              </a:lnSpc>
              <a:buFont typeface="Arial" panose="020B0604020202020204" pitchFamily="34" charset="0"/>
              <a:buChar char="•"/>
            </a:pPr>
            <a:endParaRPr lang="en-US" sz="2400" dirty="0"/>
          </a:p>
        </p:txBody>
      </p:sp>
    </p:spTree>
    <p:extLst>
      <p:ext uri="{BB962C8B-B14F-4D97-AF65-F5344CB8AC3E}">
        <p14:creationId xmlns:p14="http://schemas.microsoft.com/office/powerpoint/2010/main" val="2328296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13152" y="213319"/>
            <a:ext cx="5829300" cy="608374"/>
          </a:xfrm>
        </p:spPr>
        <p:txBody>
          <a:bodyPr>
            <a:normAutofit/>
          </a:bodyPr>
          <a:lstStyle/>
          <a:p>
            <a:r>
              <a:rPr lang="en-US" sz="2700" b="0" dirty="0" smtClean="0"/>
              <a:t>Constructing the Scenario </a:t>
            </a:r>
            <a:endParaRPr lang="en-US" sz="2700" b="0" dirty="0"/>
          </a:p>
        </p:txBody>
      </p:sp>
      <p:sp>
        <p:nvSpPr>
          <p:cNvPr id="5" name="TextBox 4"/>
          <p:cNvSpPr txBox="1"/>
          <p:nvPr/>
        </p:nvSpPr>
        <p:spPr>
          <a:xfrm>
            <a:off x="478896" y="1392173"/>
            <a:ext cx="7771619" cy="3070071"/>
          </a:xfrm>
          <a:prstGeom prst="rect">
            <a:avLst/>
          </a:prstGeom>
          <a:noFill/>
        </p:spPr>
        <p:txBody>
          <a:bodyPr wrap="square" rtlCol="0">
            <a:spAutoFit/>
          </a:bodyPr>
          <a:lstStyle/>
          <a:p>
            <a:pPr marL="214313" indent="-214313">
              <a:lnSpc>
                <a:spcPct val="150000"/>
              </a:lnSpc>
              <a:buFont typeface="Arial" panose="020B0604020202020204" pitchFamily="34" charset="0"/>
              <a:buChar char="•"/>
            </a:pPr>
            <a:r>
              <a:rPr lang="en-US" sz="2100" dirty="0" smtClean="0"/>
              <a:t>Case information, including objectives</a:t>
            </a:r>
          </a:p>
          <a:p>
            <a:pPr marL="671513" lvl="1" indent="-214313">
              <a:lnSpc>
                <a:spcPct val="150000"/>
              </a:lnSpc>
              <a:buFont typeface="Arial" panose="020B0604020202020204" pitchFamily="34" charset="0"/>
              <a:buChar char="•"/>
            </a:pPr>
            <a:r>
              <a:rPr lang="en-US" sz="2100" dirty="0" smtClean="0"/>
              <a:t>May include branching scenarios</a:t>
            </a:r>
          </a:p>
          <a:p>
            <a:pPr marL="214313" indent="-214313">
              <a:lnSpc>
                <a:spcPct val="150000"/>
              </a:lnSpc>
              <a:buFont typeface="Arial" panose="020B0604020202020204" pitchFamily="34" charset="0"/>
              <a:buChar char="•"/>
            </a:pPr>
            <a:r>
              <a:rPr lang="en-US" sz="2100" dirty="0" smtClean="0"/>
              <a:t>Room set-up, necessary equipment</a:t>
            </a:r>
          </a:p>
          <a:p>
            <a:pPr marL="214313" indent="-214313">
              <a:lnSpc>
                <a:spcPct val="150000"/>
              </a:lnSpc>
              <a:buFont typeface="Arial" panose="020B0604020202020204" pitchFamily="34" charset="0"/>
              <a:buChar char="•"/>
            </a:pPr>
            <a:endParaRPr lang="en-US" sz="2100" dirty="0"/>
          </a:p>
          <a:p>
            <a:pPr>
              <a:lnSpc>
                <a:spcPct val="150000"/>
              </a:lnSpc>
            </a:pPr>
            <a:endParaRPr lang="en-US" sz="2100" dirty="0"/>
          </a:p>
          <a:p>
            <a:pPr marL="214313" indent="-214313">
              <a:lnSpc>
                <a:spcPct val="150000"/>
              </a:lnSpc>
              <a:buFont typeface="Arial" panose="020B0604020202020204" pitchFamily="34" charset="0"/>
              <a:buChar char="•"/>
            </a:pPr>
            <a:endParaRPr lang="en-US" sz="2400" dirty="0"/>
          </a:p>
        </p:txBody>
      </p:sp>
    </p:spTree>
    <p:extLst>
      <p:ext uri="{BB962C8B-B14F-4D97-AF65-F5344CB8AC3E}">
        <p14:creationId xmlns:p14="http://schemas.microsoft.com/office/powerpoint/2010/main" val="7985728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83326" y="685800"/>
            <a:ext cx="6348549" cy="3831818"/>
          </a:xfrm>
          <a:prstGeom prst="rect">
            <a:avLst/>
          </a:prstGeom>
          <a:noFill/>
        </p:spPr>
        <p:txBody>
          <a:bodyPr wrap="square" rtlCol="0">
            <a:spAutoFit/>
          </a:bodyPr>
          <a:lstStyle/>
          <a:p>
            <a:r>
              <a:rPr lang="en-US" sz="1350" dirty="0"/>
              <a:t>INSTRUCTIONS FOR </a:t>
            </a:r>
            <a:r>
              <a:rPr lang="en-US" sz="1350" dirty="0" smtClean="0"/>
              <a:t>TEACHER:</a:t>
            </a:r>
            <a:endParaRPr lang="en-US" sz="1350" dirty="0"/>
          </a:p>
          <a:p>
            <a:r>
              <a:rPr lang="en-US" sz="1350" dirty="0"/>
              <a:t> </a:t>
            </a:r>
          </a:p>
          <a:p>
            <a:r>
              <a:rPr lang="en-US" sz="1350" dirty="0"/>
              <a:t>Resident Name: </a:t>
            </a:r>
            <a:r>
              <a:rPr lang="en-US" sz="1350" dirty="0" smtClean="0"/>
              <a:t>Kristen Miller, </a:t>
            </a:r>
            <a:r>
              <a:rPr lang="en-US" sz="1350" dirty="0"/>
              <a:t>M.D.</a:t>
            </a:r>
          </a:p>
          <a:p>
            <a:r>
              <a:rPr lang="en-US" sz="1350" dirty="0"/>
              <a:t> </a:t>
            </a:r>
          </a:p>
          <a:p>
            <a:r>
              <a:rPr lang="en-US" sz="1350" dirty="0"/>
              <a:t>It is 8:30 AM on the first day of your pulmonary ward month and you are beginning work rounds with your </a:t>
            </a:r>
            <a:r>
              <a:rPr lang="en-US" sz="1350" dirty="0" smtClean="0"/>
              <a:t>resident </a:t>
            </a:r>
            <a:r>
              <a:rPr lang="en-US" sz="1350" dirty="0"/>
              <a:t>with </a:t>
            </a:r>
            <a:r>
              <a:rPr lang="en-US" sz="1350" dirty="0" smtClean="0"/>
              <a:t>her </a:t>
            </a:r>
            <a:r>
              <a:rPr lang="en-US" sz="1350" dirty="0"/>
              <a:t>first new patient; she has already been on service for the last two weeks. You are outside the room of Mr. Walker, a 71 year-old man with COPD admitted last night for shortness of breath, diagnosed with a pneumonia and COPD exacerbation. He is seen by one of your colleagues in clinic; he has severe obstructive physiology (FEV1 0.7 liters) and chronic </a:t>
            </a:r>
            <a:r>
              <a:rPr lang="en-US" sz="1350" dirty="0" smtClean="0"/>
              <a:t>hypercapnia </a:t>
            </a:r>
            <a:r>
              <a:rPr lang="en-US" sz="1350" dirty="0"/>
              <a:t>(baseline pCO2 55 mm Hg). His home regimen includes tiotropium, fluticasone / salmeterol , theophylline and prn albuterol. He does not use oxygen at rest, but uses it at night and with exertion.</a:t>
            </a:r>
          </a:p>
          <a:p>
            <a:r>
              <a:rPr lang="en-US" sz="1350" dirty="0"/>
              <a:t> </a:t>
            </a:r>
          </a:p>
          <a:p>
            <a:r>
              <a:rPr lang="en-US" sz="1350" dirty="0"/>
              <a:t>Conduct work rounds on the patient up to the point at which you would go to see him.  Include teaching and feedback as appropriate. You have a total of 35 minutes for this exercise.</a:t>
            </a:r>
          </a:p>
          <a:p>
            <a:endParaRPr lang="en-US" sz="1350" dirty="0"/>
          </a:p>
        </p:txBody>
      </p:sp>
    </p:spTree>
    <p:extLst>
      <p:ext uri="{BB962C8B-B14F-4D97-AF65-F5344CB8AC3E}">
        <p14:creationId xmlns:p14="http://schemas.microsoft.com/office/powerpoint/2010/main" val="15302604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0668" y="711925"/>
            <a:ext cx="6355080" cy="4247317"/>
          </a:xfrm>
          <a:prstGeom prst="rect">
            <a:avLst/>
          </a:prstGeom>
          <a:noFill/>
        </p:spPr>
        <p:txBody>
          <a:bodyPr wrap="square" rtlCol="0">
            <a:spAutoFit/>
          </a:bodyPr>
          <a:lstStyle/>
          <a:p>
            <a:r>
              <a:rPr lang="en-US" sz="1350" dirty="0"/>
              <a:t>STANDARDIZED INTERN INSTRUCTIONS</a:t>
            </a:r>
          </a:p>
          <a:p>
            <a:r>
              <a:rPr lang="en-US" sz="1350" dirty="0"/>
              <a:t> </a:t>
            </a:r>
          </a:p>
          <a:p>
            <a:r>
              <a:rPr lang="en-US" sz="1350" u="sng" dirty="0"/>
              <a:t>Personality:</a:t>
            </a:r>
            <a:r>
              <a:rPr lang="en-US" sz="1350" dirty="0"/>
              <a:t> Your name is Kristen Miller; you are an intern in internal medicine. It is midway through your first year, and it has been rough so far. You would describe yourself as an average resident with a decent fund of knowledge, but you have difficulty integrating medical facts into a differential diagnosis as readily as other interns seem to do. Though these facts have been confirmed by constructive feedback you’ve received from faculty, you haven’t been able to make much progress.  As a result, you tend to put a great deal of faith into the sign out that you get from others, sometimes failing to review their thought process as closely as you should. You are a team player, and are easy to work with. You are receptive to constructive feedback.</a:t>
            </a:r>
          </a:p>
          <a:p>
            <a:r>
              <a:rPr lang="en-US" sz="1350" dirty="0"/>
              <a:t> </a:t>
            </a:r>
          </a:p>
          <a:p>
            <a:r>
              <a:rPr lang="en-US" sz="1350" u="sng" dirty="0"/>
              <a:t>The Scenario: </a:t>
            </a:r>
            <a:r>
              <a:rPr lang="en-US" sz="1350" dirty="0"/>
              <a:t>You are currently midway through your pulmonary ward month, and a new fellow is starting today. You admitted a patient from the Emergency Department overnight; Peter Walker is a 71 year-old man who is regularly followed in the pulmonary clinic.  The Emergency Department called him in with an admitting diagnosis of COPD exacerbation, right lower lobe pneumonia and dehydration. His presenting complaints were shortness of breath, weakness and chest pain, all of which started about an hour before he came in to the ED. He </a:t>
            </a:r>
          </a:p>
        </p:txBody>
      </p:sp>
    </p:spTree>
    <p:extLst>
      <p:ext uri="{BB962C8B-B14F-4D97-AF65-F5344CB8AC3E}">
        <p14:creationId xmlns:p14="http://schemas.microsoft.com/office/powerpoint/2010/main" val="23146139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278444" y="1310153"/>
            <a:ext cx="8343041" cy="3343490"/>
          </a:xfrm>
        </p:spPr>
        <p:txBody>
          <a:bodyPr>
            <a:normAutofit lnSpcReduction="10000"/>
          </a:bodyPr>
          <a:lstStyle/>
          <a:p>
            <a:r>
              <a:rPr lang="en-US" dirty="0" smtClean="0"/>
              <a:t>The extent to which the appearance and behavior of the simulation matches the appearance and behavior of the simulated system</a:t>
            </a:r>
          </a:p>
          <a:p>
            <a:endParaRPr lang="en-US" dirty="0"/>
          </a:p>
          <a:p>
            <a:pPr lvl="2"/>
            <a:r>
              <a:rPr lang="en-US" dirty="0" smtClean="0"/>
              <a:t>Physical Fidelity</a:t>
            </a:r>
          </a:p>
          <a:p>
            <a:pPr lvl="3"/>
            <a:r>
              <a:rPr lang="en-US" dirty="0" smtClean="0"/>
              <a:t>Manifestation of room layout, equipment, manikin quality (in some cases)</a:t>
            </a:r>
          </a:p>
          <a:p>
            <a:pPr marL="909637" lvl="3" indent="0">
              <a:buNone/>
            </a:pPr>
            <a:endParaRPr lang="en-US" dirty="0" smtClean="0"/>
          </a:p>
          <a:p>
            <a:pPr lvl="2"/>
            <a:r>
              <a:rPr lang="en-US" dirty="0" smtClean="0"/>
              <a:t>Emotional </a:t>
            </a:r>
            <a:r>
              <a:rPr lang="en-US" dirty="0" smtClean="0"/>
              <a:t>Fidelity</a:t>
            </a:r>
          </a:p>
          <a:p>
            <a:pPr lvl="3"/>
            <a:r>
              <a:rPr lang="en-US" dirty="0" smtClean="0"/>
              <a:t>Feelings and emotions generated from interactions</a:t>
            </a:r>
          </a:p>
          <a:p>
            <a:pPr lvl="5"/>
            <a:r>
              <a:rPr lang="en-US" dirty="0" smtClean="0"/>
              <a:t>Need to be flexible</a:t>
            </a:r>
          </a:p>
          <a:p>
            <a:pPr lvl="3"/>
            <a:endParaRPr lang="en-US" dirty="0"/>
          </a:p>
        </p:txBody>
      </p:sp>
      <p:sp>
        <p:nvSpPr>
          <p:cNvPr id="3" name="Title 2"/>
          <p:cNvSpPr>
            <a:spLocks noGrp="1"/>
          </p:cNvSpPr>
          <p:nvPr>
            <p:ph type="title"/>
          </p:nvPr>
        </p:nvSpPr>
        <p:spPr>
          <a:xfrm>
            <a:off x="391885" y="251139"/>
            <a:ext cx="8229600" cy="595282"/>
          </a:xfrm>
        </p:spPr>
        <p:txBody>
          <a:bodyPr/>
          <a:lstStyle/>
          <a:p>
            <a:r>
              <a:rPr lang="en-US" smtClean="0"/>
              <a:t>Fidelity</a:t>
            </a:r>
            <a:endParaRPr lang="en-US"/>
          </a:p>
        </p:txBody>
      </p:sp>
    </p:spTree>
    <p:extLst>
      <p:ext uri="{BB962C8B-B14F-4D97-AF65-F5344CB8AC3E}">
        <p14:creationId xmlns:p14="http://schemas.microsoft.com/office/powerpoint/2010/main" val="94202763"/>
      </p:ext>
    </p:extLst>
  </p:cSld>
  <p:clrMapOvr>
    <a:masterClrMapping/>
  </p:clrMapOvr>
</p:sld>
</file>

<file path=ppt/theme/theme1.xml><?xml version="1.0" encoding="utf-8"?>
<a:theme xmlns:a="http://schemas.openxmlformats.org/drawingml/2006/main" name="Office Theme">
  <a:themeElements>
    <a:clrScheme name="Custom 6">
      <a:dk1>
        <a:srgbClr val="54585A"/>
      </a:dk1>
      <a:lt1>
        <a:srgbClr val="FFFFFF"/>
      </a:lt1>
      <a:dk2>
        <a:srgbClr val="005587"/>
      </a:dk2>
      <a:lt2>
        <a:srgbClr val="EEECE1"/>
      </a:lt2>
      <a:accent1>
        <a:srgbClr val="00A3E1"/>
      </a:accent1>
      <a:accent2>
        <a:srgbClr val="DDA46F"/>
      </a:accent2>
      <a:accent3>
        <a:srgbClr val="A4123F"/>
      </a:accent3>
      <a:accent4>
        <a:srgbClr val="5C82A5"/>
      </a:accent4>
      <a:accent5>
        <a:srgbClr val="EED484"/>
      </a:accent5>
      <a:accent6>
        <a:srgbClr val="FF6A13"/>
      </a:accent6>
      <a:hlink>
        <a:srgbClr val="0072CE"/>
      </a:hlink>
      <a:folHlink>
        <a:srgbClr val="70208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972</TotalTime>
  <Words>486</Words>
  <Application>Microsoft Office PowerPoint</Application>
  <PresentationFormat>On-screen Show (16:9)</PresentationFormat>
  <Paragraphs>121</Paragraphs>
  <Slides>17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17</vt:i4>
      </vt:variant>
    </vt:vector>
  </HeadingPairs>
  <TitlesOfParts>
    <vt:vector size="20" baseType="lpstr">
      <vt:lpstr>Arial</vt:lpstr>
      <vt:lpstr>Verdana</vt:lpstr>
      <vt:lpstr>Office Theme</vt:lpstr>
      <vt:lpstr>Teaching the Teachers:           The Role of Objective, Structured Teaching Simulations</vt:lpstr>
      <vt:lpstr>Introduction</vt:lpstr>
      <vt:lpstr>Things to Consider</vt:lpstr>
      <vt:lpstr>Ideas </vt:lpstr>
      <vt:lpstr>Constructing the Scenario </vt:lpstr>
      <vt:lpstr>Constructing the Scenario </vt:lpstr>
      <vt:lpstr>PowerPoint Presentation</vt:lpstr>
      <vt:lpstr>PowerPoint Presentation</vt:lpstr>
      <vt:lpstr>Fidelity</vt:lpstr>
      <vt:lpstr>Types of OSTEs</vt:lpstr>
      <vt:lpstr>Twists to Consider  (Real-Life / Level ups)</vt:lpstr>
      <vt:lpstr>Space and Recordings</vt:lpstr>
      <vt:lpstr>Assessment Tools</vt:lpstr>
      <vt:lpstr>Actors</vt:lpstr>
      <vt:lpstr>Faculty Preceptors and Willing Participants</vt:lpstr>
      <vt:lpstr>Some take-home messages</vt:lpstr>
      <vt:lpstr>Specific examples I have used</vt:lpstr>
    </vt:vector>
  </TitlesOfParts>
  <Company>ACCP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Claudia Egresits</dc:creator>
  <cp:lastModifiedBy>Schulman, David Alexander</cp:lastModifiedBy>
  <cp:revision>39</cp:revision>
  <dcterms:created xsi:type="dcterms:W3CDTF">2013-11-08T16:58:12Z</dcterms:created>
  <dcterms:modified xsi:type="dcterms:W3CDTF">2018-10-07T00:06:10Z</dcterms:modified>
</cp:coreProperties>
</file>